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3"/>
    <p:restoredTop sz="47206" autoAdjust="0"/>
  </p:normalViewPr>
  <p:slideViewPr>
    <p:cSldViewPr snapToGrid="0">
      <p:cViewPr varScale="1">
        <p:scale>
          <a:sx n="53" d="100"/>
          <a:sy n="53" d="100"/>
        </p:scale>
        <p:origin x="28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Bowers" userId="S::richard@wcb-ccd.org.uk::a849c29a-1f8b-47dd-89e8-9b8885d03b83" providerId="AD" clId="Web-{A389C8EE-6EF5-FC5D-5B0C-9D8342AF12F8}"/>
    <pc:docChg chg="modSld">
      <pc:chgData name="Richard Bowers" userId="S::richard@wcb-ccd.org.uk::a849c29a-1f8b-47dd-89e8-9b8885d03b83" providerId="AD" clId="Web-{A389C8EE-6EF5-FC5D-5B0C-9D8342AF12F8}" dt="2024-11-04T10:41:02.387" v="10"/>
      <pc:docMkLst>
        <pc:docMk/>
      </pc:docMkLst>
      <pc:sldChg chg="modNotes">
        <pc:chgData name="Richard Bowers" userId="S::richard@wcb-ccd.org.uk::a849c29a-1f8b-47dd-89e8-9b8885d03b83" providerId="AD" clId="Web-{A389C8EE-6EF5-FC5D-5B0C-9D8342AF12F8}" dt="2024-11-04T10:40:04.102" v="1"/>
        <pc:sldMkLst>
          <pc:docMk/>
          <pc:sldMk cId="2669567015" sldId="256"/>
        </pc:sldMkLst>
      </pc:sldChg>
      <pc:sldChg chg="modNotes">
        <pc:chgData name="Richard Bowers" userId="S::richard@wcb-ccd.org.uk::a849c29a-1f8b-47dd-89e8-9b8885d03b83" providerId="AD" clId="Web-{A389C8EE-6EF5-FC5D-5B0C-9D8342AF12F8}" dt="2024-11-04T10:40:13.774" v="3"/>
        <pc:sldMkLst>
          <pc:docMk/>
          <pc:sldMk cId="1686182289" sldId="257"/>
        </pc:sldMkLst>
      </pc:sldChg>
      <pc:sldChg chg="modNotes">
        <pc:chgData name="Richard Bowers" userId="S::richard@wcb-ccd.org.uk::a849c29a-1f8b-47dd-89e8-9b8885d03b83" providerId="AD" clId="Web-{A389C8EE-6EF5-FC5D-5B0C-9D8342AF12F8}" dt="2024-11-04T10:39:59.602" v="0"/>
        <pc:sldMkLst>
          <pc:docMk/>
          <pc:sldMk cId="3632803981" sldId="258"/>
        </pc:sldMkLst>
      </pc:sldChg>
      <pc:sldChg chg="modNotes">
        <pc:chgData name="Richard Bowers" userId="S::richard@wcb-ccd.org.uk::a849c29a-1f8b-47dd-89e8-9b8885d03b83" providerId="AD" clId="Web-{A389C8EE-6EF5-FC5D-5B0C-9D8342AF12F8}" dt="2024-11-04T10:40:33.588" v="4"/>
        <pc:sldMkLst>
          <pc:docMk/>
          <pc:sldMk cId="2459634874" sldId="259"/>
        </pc:sldMkLst>
      </pc:sldChg>
      <pc:sldChg chg="modNotes">
        <pc:chgData name="Richard Bowers" userId="S::richard@wcb-ccd.org.uk::a849c29a-1f8b-47dd-89e8-9b8885d03b83" providerId="AD" clId="Web-{A389C8EE-6EF5-FC5D-5B0C-9D8342AF12F8}" dt="2024-11-04T10:40:38.323" v="5"/>
        <pc:sldMkLst>
          <pc:docMk/>
          <pc:sldMk cId="2716955839" sldId="261"/>
        </pc:sldMkLst>
      </pc:sldChg>
      <pc:sldChg chg="modNotes">
        <pc:chgData name="Richard Bowers" userId="S::richard@wcb-ccd.org.uk::a849c29a-1f8b-47dd-89e8-9b8885d03b83" providerId="AD" clId="Web-{A389C8EE-6EF5-FC5D-5B0C-9D8342AF12F8}" dt="2024-11-04T10:40:43.026" v="6"/>
        <pc:sldMkLst>
          <pc:docMk/>
          <pc:sldMk cId="4062177746" sldId="262"/>
        </pc:sldMkLst>
      </pc:sldChg>
      <pc:sldChg chg="modNotes">
        <pc:chgData name="Richard Bowers" userId="S::richard@wcb-ccd.org.uk::a849c29a-1f8b-47dd-89e8-9b8885d03b83" providerId="AD" clId="Web-{A389C8EE-6EF5-FC5D-5B0C-9D8342AF12F8}" dt="2024-11-04T10:40:47.261" v="7"/>
        <pc:sldMkLst>
          <pc:docMk/>
          <pc:sldMk cId="1086745760" sldId="263"/>
        </pc:sldMkLst>
      </pc:sldChg>
      <pc:sldChg chg="modNotes">
        <pc:chgData name="Richard Bowers" userId="S::richard@wcb-ccd.org.uk::a849c29a-1f8b-47dd-89e8-9b8885d03b83" providerId="AD" clId="Web-{A389C8EE-6EF5-FC5D-5B0C-9D8342AF12F8}" dt="2024-11-04T10:40:53.949" v="8"/>
        <pc:sldMkLst>
          <pc:docMk/>
          <pc:sldMk cId="3351565254" sldId="264"/>
        </pc:sldMkLst>
      </pc:sldChg>
      <pc:sldChg chg="modNotes">
        <pc:chgData name="Richard Bowers" userId="S::richard@wcb-ccd.org.uk::a849c29a-1f8b-47dd-89e8-9b8885d03b83" providerId="AD" clId="Web-{A389C8EE-6EF5-FC5D-5B0C-9D8342AF12F8}" dt="2024-11-04T10:40:57.965" v="9"/>
        <pc:sldMkLst>
          <pc:docMk/>
          <pc:sldMk cId="2751279566" sldId="265"/>
        </pc:sldMkLst>
      </pc:sldChg>
      <pc:sldChg chg="modNotes">
        <pc:chgData name="Richard Bowers" userId="S::richard@wcb-ccd.org.uk::a849c29a-1f8b-47dd-89e8-9b8885d03b83" providerId="AD" clId="Web-{A389C8EE-6EF5-FC5D-5B0C-9D8342AF12F8}" dt="2024-11-04T10:41:02.387" v="10"/>
        <pc:sldMkLst>
          <pc:docMk/>
          <pc:sldMk cId="3375092246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883B3-0C9D-284B-ACF2-DAFCA12F3079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0EE0C-0699-2742-81D0-4D6F754F13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520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kern="100" dirty="0">
              <a:effectLst/>
              <a:latin typeface="Arial"/>
              <a:ea typeface="Aptos" panose="020B0004020202020204" pitchFamily="34" charset="0"/>
              <a:cs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0EE0C-0699-2742-81D0-4D6F754F136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5318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b="1" kern="1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0EE0C-0699-2742-81D0-4D6F754F136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42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kern="1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0EE0C-0699-2742-81D0-4D6F754F136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228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b="1" kern="1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0EE0C-0699-2742-81D0-4D6F754F136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817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b="1" kern="1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0EE0C-0699-2742-81D0-4D6F754F136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802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b="1" kern="1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0EE0C-0699-2742-81D0-4D6F754F136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167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b="1" kern="1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0EE0C-0699-2742-81D0-4D6F754F136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432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b="1" kern="1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0EE0C-0699-2742-81D0-4D6F754F136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78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b="1" kern="1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0EE0C-0699-2742-81D0-4D6F754F136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532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800" b="1" kern="1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0EE0C-0699-2742-81D0-4D6F754F136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955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0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31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4435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654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847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13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5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60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02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564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60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41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822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423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89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33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F29BB-106C-E94D-B658-7CCA2518C3F6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DC6672-8A0A-9B43-901C-F2F41B933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24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8EDBD-012A-6F0E-D5D0-1D72E03E8B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0703" y="587621"/>
            <a:ext cx="8174737" cy="1655762"/>
          </a:xfrm>
        </p:spPr>
        <p:txBody>
          <a:bodyPr>
            <a:noAutofit/>
          </a:bodyPr>
          <a:lstStyle/>
          <a:p>
            <a:pPr algn="l"/>
            <a:r>
              <a:rPr lang="en-GB" sz="4000" b="1" kern="100" dirty="0">
                <a:solidFill>
                  <a:schemeClr val="tx1"/>
                </a:solidFill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Vision Rehabilitation Specialists (VRS’s) </a:t>
            </a:r>
            <a:br>
              <a:rPr lang="en-GB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363158-70E3-84B7-4847-1FE0EAFD4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2273" y="2601119"/>
            <a:ext cx="8174737" cy="1655762"/>
          </a:xfrm>
        </p:spPr>
        <p:txBody>
          <a:bodyPr/>
          <a:lstStyle/>
          <a:p>
            <a:r>
              <a:rPr lang="en-GB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GB" sz="36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workforce crisis: action is needed </a:t>
            </a:r>
            <a:endParaRPr lang="en-GB" sz="3600" b="1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90103E1-ADFB-119F-4459-87A20411A75F}"/>
              </a:ext>
            </a:extLst>
          </p:cNvPr>
          <p:cNvCxnSpPr>
            <a:cxnSpLocks/>
          </p:cNvCxnSpPr>
          <p:nvPr/>
        </p:nvCxnSpPr>
        <p:spPr>
          <a:xfrm>
            <a:off x="0" y="1682496"/>
            <a:ext cx="12192000" cy="0"/>
          </a:xfrm>
          <a:prstGeom prst="line">
            <a:avLst/>
          </a:prstGeom>
          <a:ln w="571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9567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30F78A-AFCF-091A-B632-F3ED9ED20C6C}"/>
              </a:ext>
            </a:extLst>
          </p:cNvPr>
          <p:cNvSpPr txBox="1"/>
          <p:nvPr/>
        </p:nvSpPr>
        <p:spPr>
          <a:xfrm>
            <a:off x="269471" y="984885"/>
            <a:ext cx="911227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Examples of Good practice </a:t>
            </a:r>
            <a:endParaRPr lang="en-GB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Bridgend &amp; RCT: Sensory Assistant posts; supported through the qualification 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North Wales Society for the Blind, Vision Support and Sight Cymru, as well as Carmarthenshire and RCT are also </a:t>
            </a:r>
            <a:r>
              <a:rPr lang="en-GB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supporting Trainee VRS to undertake Rehabilitation Foundation Degree 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Bridgend and Powys </a:t>
            </a:r>
            <a:r>
              <a:rPr lang="en-GB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exceed good practice standards </a:t>
            </a: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 they employ 1 VRS per 50,000 residents. A further 6 local authorities meet the minimum standard of 1:70,000.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BD24A0-C910-593F-1876-BBDF1C4CE3C2}"/>
              </a:ext>
            </a:extLst>
          </p:cNvPr>
          <p:cNvSpPr txBox="1"/>
          <p:nvPr/>
        </p:nvSpPr>
        <p:spPr>
          <a:xfrm>
            <a:off x="269470" y="0"/>
            <a:ext cx="936185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Action: increase the number of VRSs </a:t>
            </a:r>
            <a:endParaRPr lang="en-GB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841DEE9-F11D-3ACD-10F2-EC149BEDD10F}"/>
              </a:ext>
            </a:extLst>
          </p:cNvPr>
          <p:cNvCxnSpPr/>
          <p:nvPr/>
        </p:nvCxnSpPr>
        <p:spPr>
          <a:xfrm>
            <a:off x="0" y="900113"/>
            <a:ext cx="12192000" cy="0"/>
          </a:xfrm>
          <a:prstGeom prst="line">
            <a:avLst/>
          </a:prstGeom>
          <a:ln w="571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509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F50785-8540-8DFF-D529-D3D8EC970004}"/>
              </a:ext>
            </a:extLst>
          </p:cNvPr>
          <p:cNvSpPr txBox="1"/>
          <p:nvPr/>
        </p:nvSpPr>
        <p:spPr>
          <a:xfrm>
            <a:off x="272391" y="1441929"/>
            <a:ext cx="819495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qualified specialist that supports blind and partially sighted adults 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is a niche profession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might not even know about it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has a huge impact on the individual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it can reduce the impact on other services.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629DDA-B832-CD21-B9C8-03D3D48A4B30}"/>
              </a:ext>
            </a:extLst>
          </p:cNvPr>
          <p:cNvSpPr txBox="1"/>
          <p:nvPr/>
        </p:nvSpPr>
        <p:spPr>
          <a:xfrm>
            <a:off x="272390" y="0"/>
            <a:ext cx="1067142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is a Vision Rehabilitation Specialist? </a:t>
            </a:r>
            <a:endParaRPr lang="en-GB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ECCCB1A-E0D6-23AB-F4A2-6946CC8A880F}"/>
              </a:ext>
            </a:extLst>
          </p:cNvPr>
          <p:cNvCxnSpPr/>
          <p:nvPr/>
        </p:nvCxnSpPr>
        <p:spPr>
          <a:xfrm>
            <a:off x="0" y="900113"/>
            <a:ext cx="12192000" cy="0"/>
          </a:xfrm>
          <a:prstGeom prst="line">
            <a:avLst/>
          </a:prstGeom>
          <a:ln w="571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18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347179-E976-32C3-75D9-15F5164FA83A}"/>
              </a:ext>
            </a:extLst>
          </p:cNvPr>
          <p:cNvSpPr txBox="1"/>
          <p:nvPr/>
        </p:nvSpPr>
        <p:spPr>
          <a:xfrm>
            <a:off x="267609" y="0"/>
            <a:ext cx="11061361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a Vision Rehabilitation specialist does:</a:t>
            </a:r>
            <a:endParaRPr lang="en-GB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3B5710-6D07-2511-F5F4-18EC9C6B7427}"/>
              </a:ext>
            </a:extLst>
          </p:cNvPr>
          <p:cNvSpPr txBox="1"/>
          <p:nvPr/>
        </p:nvSpPr>
        <p:spPr>
          <a:xfrm>
            <a:off x="267609" y="1859339"/>
            <a:ext cx="8864927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Build confidence and improve emotional well-being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Regain lost skills and teach new skills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Maintain and promote independence 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Reduce the risk of accidents / injury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Manage expectations.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AB63A51-97AE-09F2-05CE-FB04C4E8FB0B}"/>
              </a:ext>
            </a:extLst>
          </p:cNvPr>
          <p:cNvCxnSpPr/>
          <p:nvPr/>
        </p:nvCxnSpPr>
        <p:spPr>
          <a:xfrm>
            <a:off x="0" y="900113"/>
            <a:ext cx="12192000" cy="0"/>
          </a:xfrm>
          <a:prstGeom prst="line">
            <a:avLst/>
          </a:prstGeom>
          <a:ln w="571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80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826792-95A8-CC9C-8F93-1A19BD4E9DE5}"/>
              </a:ext>
            </a:extLst>
          </p:cNvPr>
          <p:cNvSpPr txBox="1"/>
          <p:nvPr/>
        </p:nvSpPr>
        <p:spPr>
          <a:xfrm>
            <a:off x="290070" y="2462213"/>
            <a:ext cx="1004809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Assessing functional vision 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Communication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Daily living skills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Orientation and Mobility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Emotional wellbeing.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en-GB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7C289A-1603-DB94-6171-3FA9A61AC586}"/>
              </a:ext>
            </a:extLst>
          </p:cNvPr>
          <p:cNvSpPr txBox="1"/>
          <p:nvPr/>
        </p:nvSpPr>
        <p:spPr>
          <a:xfrm>
            <a:off x="290070" y="0"/>
            <a:ext cx="88755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VRSs do this by</a:t>
            </a:r>
          </a:p>
          <a:p>
            <a:endParaRPr lang="en-GB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3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Carrying out a specialist outcome-based assessment covering 5 domains:</a:t>
            </a:r>
            <a:endParaRPr lang="en-GB" sz="32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D7030E6-0ED9-5539-87DB-48B5A9A81C35}"/>
              </a:ext>
            </a:extLst>
          </p:cNvPr>
          <p:cNvCxnSpPr/>
          <p:nvPr/>
        </p:nvCxnSpPr>
        <p:spPr>
          <a:xfrm>
            <a:off x="0" y="900113"/>
            <a:ext cx="12192000" cy="0"/>
          </a:xfrm>
          <a:prstGeom prst="line">
            <a:avLst/>
          </a:prstGeom>
          <a:ln w="571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63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F9EFA8-8715-5CAD-7C99-7A88462E6888}"/>
              </a:ext>
            </a:extLst>
          </p:cNvPr>
          <p:cNvSpPr txBox="1"/>
          <p:nvPr/>
        </p:nvSpPr>
        <p:spPr>
          <a:xfrm>
            <a:off x="253305" y="0"/>
            <a:ext cx="3075073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Nick’s story</a:t>
            </a:r>
            <a:endParaRPr lang="en-GB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095E8C-8CDE-4E48-31FB-C9787C4DBE07}"/>
              </a:ext>
            </a:extLst>
          </p:cNvPr>
          <p:cNvSpPr txBox="1"/>
          <p:nvPr/>
        </p:nvSpPr>
        <p:spPr>
          <a:xfrm>
            <a:off x="253305" y="1792250"/>
            <a:ext cx="927474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Giving specialised support to complete day to day tasks e.g. crossing roads, cooking food.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Increasing Nick’s confidence and quality of life.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CBDF39C-4CE1-05FA-8617-0C0256A83357}"/>
              </a:ext>
            </a:extLst>
          </p:cNvPr>
          <p:cNvCxnSpPr/>
          <p:nvPr/>
        </p:nvCxnSpPr>
        <p:spPr>
          <a:xfrm>
            <a:off x="0" y="900113"/>
            <a:ext cx="12192000" cy="0"/>
          </a:xfrm>
          <a:prstGeom prst="line">
            <a:avLst/>
          </a:prstGeom>
          <a:ln w="571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6955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D141F4-7D6C-59C6-12E7-643977D7BA54}"/>
              </a:ext>
            </a:extLst>
          </p:cNvPr>
          <p:cNvSpPr txBox="1"/>
          <p:nvPr/>
        </p:nvSpPr>
        <p:spPr>
          <a:xfrm>
            <a:off x="293392" y="0"/>
            <a:ext cx="975005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Workforce: why is action needed? </a:t>
            </a:r>
            <a:endParaRPr lang="en-GB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08A57F-38B1-D4DA-4ADD-8E9BFC3964A0}"/>
              </a:ext>
            </a:extLst>
          </p:cNvPr>
          <p:cNvSpPr txBox="1"/>
          <p:nvPr/>
        </p:nvSpPr>
        <p:spPr>
          <a:xfrm>
            <a:off x="293392" y="1582340"/>
            <a:ext cx="923465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112,000 people living with sight loss in Wales; 30 percent increase by 2030 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32 FTE out of the minimum recommended 45 FTE VRSs 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2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Nearly half (15) of the current workforce is set to retire by 2026. 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24204AE-4E21-70D3-1423-CE0483847CB3}"/>
              </a:ext>
            </a:extLst>
          </p:cNvPr>
          <p:cNvCxnSpPr/>
          <p:nvPr/>
        </p:nvCxnSpPr>
        <p:spPr>
          <a:xfrm>
            <a:off x="0" y="900113"/>
            <a:ext cx="12192000" cy="0"/>
          </a:xfrm>
          <a:prstGeom prst="line">
            <a:avLst/>
          </a:prstGeom>
          <a:ln w="571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177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A6E1EE-EC3A-D183-F980-B2F329DA27A7}"/>
              </a:ext>
            </a:extLst>
          </p:cNvPr>
          <p:cNvSpPr txBox="1"/>
          <p:nvPr/>
        </p:nvSpPr>
        <p:spPr>
          <a:xfrm>
            <a:off x="293060" y="0"/>
            <a:ext cx="86392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Workforce: why is action needed? </a:t>
            </a:r>
            <a:endParaRPr lang="en-US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48FE6A-8D77-0F7A-48EB-1003ECF0538A}"/>
              </a:ext>
            </a:extLst>
          </p:cNvPr>
          <p:cNvSpPr txBox="1"/>
          <p:nvPr/>
        </p:nvSpPr>
        <p:spPr>
          <a:xfrm>
            <a:off x="293060" y="1379241"/>
            <a:ext cx="928985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VRSs are the only workers qualified to </a:t>
            </a:r>
            <a:r>
              <a:rPr lang="en-GB" sz="28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carry out</a:t>
            </a: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 assessment of need for people with vision impairments 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Large variation in service across Wales – some can wait over 1 year 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new referral pathway from high street opticians increasing demand.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36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8108524-9CBC-D153-8927-80163A9CC8BF}"/>
              </a:ext>
            </a:extLst>
          </p:cNvPr>
          <p:cNvCxnSpPr/>
          <p:nvPr/>
        </p:nvCxnSpPr>
        <p:spPr>
          <a:xfrm>
            <a:off x="0" y="900113"/>
            <a:ext cx="12192000" cy="0"/>
          </a:xfrm>
          <a:prstGeom prst="line">
            <a:avLst/>
          </a:prstGeom>
          <a:ln w="571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674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B4DCCB-7669-CDA7-EBA7-A0706ED9DD12}"/>
              </a:ext>
            </a:extLst>
          </p:cNvPr>
          <p:cNvSpPr txBox="1"/>
          <p:nvPr/>
        </p:nvSpPr>
        <p:spPr>
          <a:xfrm>
            <a:off x="308344" y="0"/>
            <a:ext cx="63818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Why address this crisis?</a:t>
            </a:r>
            <a:r>
              <a:rPr lang="en-GB" sz="4000" b="1" dirty="0">
                <a:effectLst/>
              </a:rPr>
              <a:t> </a:t>
            </a:r>
            <a:endParaRPr lang="en-US" sz="4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3C516C-28A4-E30C-7A30-BEBE3CD8DD7A}"/>
              </a:ext>
            </a:extLst>
          </p:cNvPr>
          <p:cNvSpPr txBox="1"/>
          <p:nvPr/>
        </p:nvSpPr>
        <p:spPr>
          <a:xfrm>
            <a:off x="308343" y="1951672"/>
            <a:ext cx="10650169" cy="1318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Reducing falls 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Cost savings – an average of £4,487 per referral.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63FD111-C56D-C373-5AD0-6CD65E8C8B34}"/>
              </a:ext>
            </a:extLst>
          </p:cNvPr>
          <p:cNvCxnSpPr/>
          <p:nvPr/>
        </p:nvCxnSpPr>
        <p:spPr>
          <a:xfrm>
            <a:off x="0" y="900113"/>
            <a:ext cx="12192000" cy="0"/>
          </a:xfrm>
          <a:prstGeom prst="line">
            <a:avLst/>
          </a:prstGeom>
          <a:ln w="571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565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BAAD91-9996-957F-DC1E-8885912F6D9C}"/>
              </a:ext>
            </a:extLst>
          </p:cNvPr>
          <p:cNvSpPr txBox="1"/>
          <p:nvPr/>
        </p:nvSpPr>
        <p:spPr>
          <a:xfrm>
            <a:off x="293725" y="11343"/>
            <a:ext cx="936185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Action: increase the number of VRSs </a:t>
            </a:r>
            <a:endParaRPr lang="en-GB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2FDA9D-D9AE-58E9-BB4D-87D852355BE4}"/>
              </a:ext>
            </a:extLst>
          </p:cNvPr>
          <p:cNvSpPr txBox="1"/>
          <p:nvPr/>
        </p:nvSpPr>
        <p:spPr>
          <a:xfrm>
            <a:off x="293726" y="1497243"/>
            <a:ext cx="936185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Creation of training opportunities can help to address the shortage of trained Vision Rehabilitation Specialists 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Advertise internally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 student places reserved for Wales.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20CDF8C-BEA0-3D3C-EAA2-C29B4B27BC46}"/>
              </a:ext>
            </a:extLst>
          </p:cNvPr>
          <p:cNvCxnSpPr/>
          <p:nvPr/>
        </p:nvCxnSpPr>
        <p:spPr>
          <a:xfrm>
            <a:off x="0" y="900113"/>
            <a:ext cx="12192000" cy="0"/>
          </a:xfrm>
          <a:prstGeom prst="line">
            <a:avLst/>
          </a:prstGeom>
          <a:ln w="57150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27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D4EDDBAEDA9D499B9F6383B73A6704" ma:contentTypeVersion="15" ma:contentTypeDescription="Create a new document." ma:contentTypeScope="" ma:versionID="859f4ec4d43cd3d09dae2d190413c42c">
  <xsd:schema xmlns:xsd="http://www.w3.org/2001/XMLSchema" xmlns:xs="http://www.w3.org/2001/XMLSchema" xmlns:p="http://schemas.microsoft.com/office/2006/metadata/properties" xmlns:ns2="32f0c94a-819f-4270-be54-8f20d12c5f78" xmlns:ns3="9f514e85-246f-41a1-b936-c863447846eb" targetNamespace="http://schemas.microsoft.com/office/2006/metadata/properties" ma:root="true" ma:fieldsID="c20d887187c3d566832b8b709c1085b3" ns2:_="" ns3:_="">
    <xsd:import namespace="32f0c94a-819f-4270-be54-8f20d12c5f78"/>
    <xsd:import namespace="9f514e85-246f-41a1-b936-c863447846e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0c94a-819f-4270-be54-8f20d12c5f7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3dfab7ff-493e-4f05-914a-34e092f24bb1}" ma:internalName="TaxCatchAll" ma:showField="CatchAllData" ma:web="32f0c94a-819f-4270-be54-8f20d12c5f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514e85-246f-41a1-b936-c86344784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ab117e7-6f4a-42cd-b5da-bc305b27d2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514e85-246f-41a1-b936-c863447846eb">
      <Terms xmlns="http://schemas.microsoft.com/office/infopath/2007/PartnerControls"/>
    </lcf76f155ced4ddcb4097134ff3c332f>
    <TaxCatchAll xmlns="32f0c94a-819f-4270-be54-8f20d12c5f78" xsi:nil="true"/>
  </documentManagement>
</p:properties>
</file>

<file path=customXml/itemProps1.xml><?xml version="1.0" encoding="utf-8"?>
<ds:datastoreItem xmlns:ds="http://schemas.openxmlformats.org/officeDocument/2006/customXml" ds:itemID="{989D35D7-BF10-4FB9-8609-9BA3BA065A3F}">
  <ds:schemaRefs>
    <ds:schemaRef ds:uri="32f0c94a-819f-4270-be54-8f20d12c5f78"/>
    <ds:schemaRef ds:uri="9f514e85-246f-41a1-b936-c863447846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7792B6A-61B7-4C06-A47E-BDC196D4AB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9D15E8-4A0B-4AD7-B183-4AF5C4DFDEF0}">
  <ds:schemaRefs>
    <ds:schemaRef ds:uri="http://schemas.microsoft.com/office/2006/documentManagement/types"/>
    <ds:schemaRef ds:uri="9f514e85-246f-41a1-b936-c863447846eb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32f0c94a-819f-4270-be54-8f20d12c5f7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660</TotalTime>
  <Words>1956</Words>
  <Application>Microsoft Office PowerPoint</Application>
  <PresentationFormat>Widescreen</PresentationFormat>
  <Paragraphs>185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Facet</vt:lpstr>
      <vt:lpstr>Vision Rehabilitation Specialists (VRS’s)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 Rehabilitation Specialists (VRSs)</dc:title>
  <dc:creator>Richard Bowers</dc:creator>
  <cp:lastModifiedBy>Sandy Davies</cp:lastModifiedBy>
  <cp:revision>19</cp:revision>
  <dcterms:created xsi:type="dcterms:W3CDTF">2024-08-14T15:15:22Z</dcterms:created>
  <dcterms:modified xsi:type="dcterms:W3CDTF">2024-11-04T10:41:04Z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0x01010066D4EDDBAEDA9D499B9F6383B73A6704</vt:lpwstr>
  </property>
  <property fmtid="{D5CDD505-2E9C-101B-9397-08002B2CF9AE}" pid="3" name="MediaServiceImageTags">
    <vt:lpwstr/>
  </property>
</Properties>
</file>