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6.xml" ContentType="application/vnd.openxmlformats-officedocument.theme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7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1" r:id="rId4"/>
    <p:sldMasterId id="2147483684" r:id="rId5"/>
    <p:sldMasterId id="2147484322" r:id="rId6"/>
    <p:sldMasterId id="2147484334" r:id="rId7"/>
    <p:sldMasterId id="2147484310" r:id="rId8"/>
    <p:sldMasterId id="2147484348" r:id="rId9"/>
    <p:sldMasterId id="2147484362" r:id="rId10"/>
    <p:sldMasterId id="2147484387" r:id="rId11"/>
  </p:sldMasterIdLst>
  <p:notesMasterIdLst>
    <p:notesMasterId r:id="rId31"/>
  </p:notesMasterIdLst>
  <p:handoutMasterIdLst>
    <p:handoutMasterId r:id="rId32"/>
  </p:handoutMasterIdLst>
  <p:sldIdLst>
    <p:sldId id="493" r:id="rId12"/>
    <p:sldId id="654" r:id="rId13"/>
    <p:sldId id="453" r:id="rId14"/>
    <p:sldId id="657" r:id="rId15"/>
    <p:sldId id="658" r:id="rId16"/>
    <p:sldId id="671" r:id="rId17"/>
    <p:sldId id="659" r:id="rId18"/>
    <p:sldId id="660" r:id="rId19"/>
    <p:sldId id="664" r:id="rId20"/>
    <p:sldId id="661" r:id="rId21"/>
    <p:sldId id="663" r:id="rId22"/>
    <p:sldId id="662" r:id="rId23"/>
    <p:sldId id="665" r:id="rId24"/>
    <p:sldId id="667" r:id="rId25"/>
    <p:sldId id="668" r:id="rId26"/>
    <p:sldId id="669" r:id="rId27"/>
    <p:sldId id="462" r:id="rId28"/>
    <p:sldId id="655" r:id="rId29"/>
    <p:sldId id="656" r:id="rId30"/>
  </p:sldIdLst>
  <p:sldSz cx="9144000" cy="6858000" type="screen4x3"/>
  <p:notesSz cx="6888163" cy="100203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ヒラギノ角ゴ Pro W3"/>
        <a:cs typeface="ヒラギノ角ゴ Pro W3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ヒラギノ角ゴ Pro W3"/>
        <a:cs typeface="ヒラギノ角ゴ Pro W3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ヒラギノ角ゴ Pro W3"/>
        <a:cs typeface="ヒラギノ角ゴ Pro W3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ヒラギノ角ゴ Pro W3"/>
        <a:cs typeface="ヒラギノ角ゴ Pro W3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ヒラギノ角ゴ Pro W3"/>
        <a:cs typeface="ヒラギノ角ゴ Pro W3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6">
          <p15:clr>
            <a:srgbClr val="A4A3A4"/>
          </p15:clr>
        </p15:guide>
        <p15:guide id="2" pos="217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rbara Ryan" initials="BR" lastIdx="1" clrIdx="0">
    <p:extLst>
      <p:ext uri="{19B8F6BF-5375-455C-9EA6-DF929625EA0E}">
        <p15:presenceInfo xmlns:p15="http://schemas.microsoft.com/office/powerpoint/2012/main" userId="S::ryanb@cardiff.ac.uk::42842404af5270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3649F"/>
    <a:srgbClr val="FFCC99"/>
    <a:srgbClr val="E79825"/>
    <a:srgbClr val="CC99FF"/>
    <a:srgbClr val="3399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9915FD-01EF-F541-90C6-0DA7ED914A1B}" v="4" dt="2023-11-21T23:04:20.607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694" autoAdjust="0"/>
  </p:normalViewPr>
  <p:slideViewPr>
    <p:cSldViewPr>
      <p:cViewPr varScale="1">
        <p:scale>
          <a:sx n="121" d="100"/>
          <a:sy n="121" d="100"/>
        </p:scale>
        <p:origin x="1896" y="17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2430" y="108"/>
      </p:cViewPr>
      <p:guideLst>
        <p:guide orient="horz" pos="3156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21" Type="http://schemas.openxmlformats.org/officeDocument/2006/relationships/slide" Target="slides/slide10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commentAuthors" Target="commentAuthor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slide" Target="slides/slide19.xml"/><Relationship Id="rId35" Type="http://schemas.openxmlformats.org/officeDocument/2006/relationships/viewProps" Target="viewProps.xml"/><Relationship Id="rId8" Type="http://schemas.openxmlformats.org/officeDocument/2006/relationships/slideMaster" Target="slideMasters/slideMaster5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3238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3238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fld id="{AF90BBD0-0470-429C-A665-F5204444F912}" type="datetimeFigureOut">
              <a:rPr lang="en-GB"/>
              <a:pPr>
                <a:defRPr/>
              </a:pPr>
              <a:t>21/11/2023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063"/>
            <a:ext cx="2984500" cy="503237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2075" y="9517063"/>
            <a:ext cx="2984500" cy="503237"/>
          </a:xfrm>
          <a:prstGeom prst="rect">
            <a:avLst/>
          </a:prstGeom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9E932628-1F18-4374-B5C9-5DEE4C1858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5591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1"/>
          <p:cNvSpPr>
            <a:spLocks noChangeArrowheads="1"/>
          </p:cNvSpPr>
          <p:nvPr/>
        </p:nvSpPr>
        <p:spPr bwMode="auto">
          <a:xfrm>
            <a:off x="0" y="0"/>
            <a:ext cx="6888163" cy="100203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6616" tIns="48308" rIns="96616" bIns="4830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3555" name="AutoShape 2"/>
          <p:cNvSpPr>
            <a:spLocks noChangeArrowheads="1"/>
          </p:cNvSpPr>
          <p:nvPr/>
        </p:nvSpPr>
        <p:spPr bwMode="auto">
          <a:xfrm>
            <a:off x="0" y="0"/>
            <a:ext cx="6888163" cy="100203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6616" tIns="48308" rIns="96616" bIns="4830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3556" name="AutoShape 3"/>
          <p:cNvSpPr>
            <a:spLocks noChangeArrowheads="1"/>
          </p:cNvSpPr>
          <p:nvPr/>
        </p:nvSpPr>
        <p:spPr bwMode="auto">
          <a:xfrm>
            <a:off x="0" y="0"/>
            <a:ext cx="6888163" cy="100203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6616" tIns="48308" rIns="96616" bIns="4830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6616" tIns="48308" rIns="96616" bIns="4830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3903663" y="0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6616" tIns="48308" rIns="96616" bIns="4830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3559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39800" y="750888"/>
            <a:ext cx="5003800" cy="3752850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919163" y="4759325"/>
            <a:ext cx="5045075" cy="45037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5094" tIns="49449" rIns="95094" bIns="49449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3561" name="Text Box 8"/>
          <p:cNvSpPr txBox="1">
            <a:spLocks noChangeArrowheads="1"/>
          </p:cNvSpPr>
          <p:nvPr/>
        </p:nvSpPr>
        <p:spPr bwMode="auto">
          <a:xfrm>
            <a:off x="0" y="9518650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6616" tIns="48308" rIns="96616" bIns="48308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903663" y="9518650"/>
            <a:ext cx="2979737" cy="49688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5094" tIns="49449" rIns="95094" bIns="49449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SzPct val="45000"/>
              <a:tabLst>
                <a:tab pos="763588" algn="l"/>
                <a:tab pos="1528763" algn="l"/>
                <a:tab pos="2293938" algn="l"/>
                <a:tab pos="3059113" algn="l"/>
              </a:tabLst>
              <a:defRPr sz="1300" smtClean="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fld id="{CE28CEC8-1EEC-416F-A665-1EFDD5B42C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89436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3588" algn="l"/>
                <a:tab pos="1528763" algn="l"/>
                <a:tab pos="2293938" algn="l"/>
                <a:tab pos="30591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3588" algn="l"/>
                <a:tab pos="1528763" algn="l"/>
                <a:tab pos="2293938" algn="l"/>
                <a:tab pos="30591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3588" algn="l"/>
                <a:tab pos="1528763" algn="l"/>
                <a:tab pos="2293938" algn="l"/>
                <a:tab pos="30591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3588" algn="l"/>
                <a:tab pos="1528763" algn="l"/>
                <a:tab pos="2293938" algn="l"/>
                <a:tab pos="30591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3588" algn="l"/>
                <a:tab pos="1528763" algn="l"/>
                <a:tab pos="2293938" algn="l"/>
                <a:tab pos="30591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3588" algn="l"/>
                <a:tab pos="1528763" algn="l"/>
                <a:tab pos="2293938" algn="l"/>
                <a:tab pos="30591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3588" algn="l"/>
                <a:tab pos="1528763" algn="l"/>
                <a:tab pos="2293938" algn="l"/>
                <a:tab pos="30591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3588" algn="l"/>
                <a:tab pos="1528763" algn="l"/>
                <a:tab pos="2293938" algn="l"/>
                <a:tab pos="30591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3588" algn="l"/>
                <a:tab pos="1528763" algn="l"/>
                <a:tab pos="2293938" algn="l"/>
                <a:tab pos="30591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Pct val="45000"/>
              <a:buFontTx/>
              <a:buNone/>
            </a:pPr>
            <a:fld id="{595388FB-B933-49A0-88E6-57C0AD10FD84}" type="slidenum">
              <a:rPr lang="en-US" altLang="en-US" sz="1300"/>
              <a:pPr>
                <a:spcBef>
                  <a:spcPct val="0"/>
                </a:spcBef>
                <a:buClrTx/>
                <a:buSzPct val="45000"/>
                <a:buFontTx/>
                <a:buNone/>
              </a:pPr>
              <a:t>1</a:t>
            </a:fld>
            <a:endParaRPr lang="en-US" altLang="en-US" sz="1300"/>
          </a:p>
        </p:txBody>
      </p:sp>
      <p:sp>
        <p:nvSpPr>
          <p:cNvPr id="266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9800" y="750888"/>
            <a:ext cx="5008563" cy="3757612"/>
          </a:xfrm>
          <a:solidFill>
            <a:srgbClr val="FFFFFF"/>
          </a:solidFill>
          <a:ln/>
        </p:spPr>
      </p:sp>
      <p:sp>
        <p:nvSpPr>
          <p:cNvPr id="266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9163" y="4759325"/>
            <a:ext cx="5049837" cy="4510088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207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3588" algn="l"/>
                <a:tab pos="1528763" algn="l"/>
                <a:tab pos="2293938" algn="l"/>
                <a:tab pos="30591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3588" algn="l"/>
                <a:tab pos="1528763" algn="l"/>
                <a:tab pos="2293938" algn="l"/>
                <a:tab pos="30591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3588" algn="l"/>
                <a:tab pos="1528763" algn="l"/>
                <a:tab pos="2293938" algn="l"/>
                <a:tab pos="30591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3588" algn="l"/>
                <a:tab pos="1528763" algn="l"/>
                <a:tab pos="2293938" algn="l"/>
                <a:tab pos="30591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3588" algn="l"/>
                <a:tab pos="1528763" algn="l"/>
                <a:tab pos="2293938" algn="l"/>
                <a:tab pos="30591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3588" algn="l"/>
                <a:tab pos="1528763" algn="l"/>
                <a:tab pos="2293938" algn="l"/>
                <a:tab pos="30591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3588" algn="l"/>
                <a:tab pos="1528763" algn="l"/>
                <a:tab pos="2293938" algn="l"/>
                <a:tab pos="30591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3588" algn="l"/>
                <a:tab pos="1528763" algn="l"/>
                <a:tab pos="2293938" algn="l"/>
                <a:tab pos="30591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3588" algn="l"/>
                <a:tab pos="1528763" algn="l"/>
                <a:tab pos="2293938" algn="l"/>
                <a:tab pos="30591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Pct val="45000"/>
              <a:buFontTx/>
              <a:buNone/>
            </a:pPr>
            <a:fld id="{595388FB-B933-49A0-88E6-57C0AD10FD84}" type="slidenum">
              <a:rPr lang="en-US" altLang="en-US" sz="1300"/>
              <a:pPr>
                <a:spcBef>
                  <a:spcPct val="0"/>
                </a:spcBef>
                <a:buClrTx/>
                <a:buSzPct val="45000"/>
                <a:buFontTx/>
                <a:buNone/>
              </a:pPr>
              <a:t>2</a:t>
            </a:fld>
            <a:endParaRPr lang="en-US" altLang="en-US" sz="1300"/>
          </a:p>
        </p:txBody>
      </p:sp>
      <p:sp>
        <p:nvSpPr>
          <p:cNvPr id="266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9800" y="750888"/>
            <a:ext cx="5008563" cy="3757612"/>
          </a:xfrm>
          <a:solidFill>
            <a:srgbClr val="FFFFFF"/>
          </a:solidFill>
          <a:ln/>
        </p:spPr>
      </p:sp>
      <p:sp>
        <p:nvSpPr>
          <p:cNvPr id="266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9163" y="4759325"/>
            <a:ext cx="5049837" cy="4510088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7424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6155">
              <a:defRPr/>
            </a:pPr>
            <a:r>
              <a:rPr lang="en-GB" sz="13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People diagnosed with chronic sight threatening eye diseases such as glaucoma and age-related macular degeneration (AMD) require life-long ophthalmic support, monitoring, and treatment to prolong their sight and avoid irreversible sight loss</a:t>
            </a:r>
            <a:r>
              <a:rPr lang="en-GB" sz="1300" baseline="30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</a:p>
          <a:p>
            <a:pPr defTabSz="966155">
              <a:defRPr/>
            </a:pPr>
            <a:endParaRPr lang="en-GB" sz="1300" baseline="30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966155">
              <a:defRPr/>
            </a:pPr>
            <a:r>
              <a:rPr lang="en-GB" sz="1300" baseline="30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fact is huge on the prevention and well-being agenda</a:t>
            </a:r>
          </a:p>
          <a:p>
            <a:pPr defTabSz="966155">
              <a:defRPr/>
            </a:pPr>
            <a:endParaRPr lang="en-GB" sz="1300" baseline="30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966155">
              <a:defRPr/>
            </a:pPr>
            <a:endParaRPr lang="en-GB" sz="1300" baseline="30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966155">
              <a:defRPr/>
            </a:pPr>
            <a:endParaRPr lang="en-GB" sz="1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7D7644-2687-41A2-9779-953A9D6CCCB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0313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Describe what happens in RAC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7D7644-2687-41A2-9779-953A9D6CCCB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874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3D04B99-DB18-4D87-992F-E291FA36DE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3423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16364-ACAF-4E9C-9B32-47634A76221B}" type="datetimeFigureOut">
              <a:rPr lang="en-GB"/>
              <a:pPr>
                <a:defRPr/>
              </a:pPr>
              <a:t>21/11/2023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89276-C3B5-4E33-8334-96F2658ACD1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37874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1F1AD-1484-4D37-8EA8-42F06CCADA49}" type="datetimeFigureOut">
              <a:rPr lang="en-GB"/>
              <a:pPr>
                <a:defRPr/>
              </a:pPr>
              <a:t>21/11/2023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A2E15-852A-4455-8796-7D48311B247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290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01E64-FCA6-4F3D-B046-3FF953DF6AC3}" type="datetimeFigureOut">
              <a:rPr lang="en-GB"/>
              <a:pPr>
                <a:defRPr/>
              </a:pPr>
              <a:t>21/11/2023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68FDC-CBF9-4FD7-BD3D-EEAFF84DB3C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1324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45D4C-C6F6-40E7-8E65-90CD9A156D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87968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4ACE5-6F69-488B-9072-2CD990686175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CFAE5-102C-49A6-90C3-AF8A1F4F316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84252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183BE-BF09-4AD6-A7FC-341228524C53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80A6B-705E-46FD-9A72-D99588DBDB0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588750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F3039-DC91-475D-9F74-1F721A0974C9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5487B-B336-46F7-93B1-E968D51814E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499381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9F8E2-2FA1-427E-B5B9-48459140DF2A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021D2-6F94-473E-BD44-74913FCFD3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18625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C9D0F-77CA-474F-8F03-FBFDEB93E2CD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AB3B3-0FDA-4A63-93D3-B2438F5E9AE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115809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16E40-720A-4E94-9EB0-4670B754147D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7BE5F-CF2E-41FA-A9A9-F0BB09EA3E6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3015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6FA5D-2AFE-40E7-A49F-D39567656FC9}" type="datetimeFigureOut">
              <a:rPr lang="en-GB"/>
              <a:pPr>
                <a:defRPr/>
              </a:pPr>
              <a:t>21/11/2023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E2498-3CAB-4A19-818C-85E65C41957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921200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3D365-5681-4CA7-9AA6-F7986E9AACFF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489DD-8F1B-44DC-934E-B8487F86576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361411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2890E-C275-455E-824D-BA344F51A210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E4D6C-8617-4DE1-B29D-B26F5E86EE9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456368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3CFEE-3BC5-4109-8A3E-2CC81681CBC2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1C6C0-00E9-4FEB-982D-55EBC403D1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25633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55505-B005-461A-961A-335BDD906A9E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458CB-826F-4097-9655-32DB1B08D0F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29849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01CB3-48FC-4770-AA87-ED6E56847919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3C469-E07D-49E0-B617-91AF32559CB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874817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3A217-93AF-4E54-ACF7-10408A9D488C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8991F-9F08-4B17-9A38-CBA59CA3927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280654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282EC-C83D-4156-9661-44B0C5A41BC6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7587D-F3B5-44D0-B489-5B5E63DE59C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42100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80C50-B6DD-4C7B-AB6D-C13AA0127317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94566-DF04-4B64-AE58-92083F749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45085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2C012-4BCC-4A2A-A62A-1A1D0CAD4612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2F1C7-C65B-4343-9528-0C41DAEB88B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460505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A67D8-7A98-49EF-940A-2A0C3A6460CF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F57AC-4822-4CD3-8B72-0F24F20C903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8429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C8FC0-DB9F-4658-BFDC-95ECF678DDFC}" type="datetimeFigureOut">
              <a:rPr lang="en-GB"/>
              <a:pPr>
                <a:defRPr/>
              </a:pPr>
              <a:t>21/11/2023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37691-EBA0-4304-B10C-BB4E94CC01E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44740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7BA3F-AF8D-42AA-980B-B60FE691F507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81143-ED1E-435E-A943-865895D03F2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01810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84AEB-80B4-4186-A76E-889F577E3115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FB5A3-CEF6-4BCF-AED0-9A4FC70DED9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488354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6E43B-DD41-4EB9-A3B6-22EC567EF628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E4CCC-4DFE-4844-87FC-F6842FC4076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46095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28731-2672-47E1-9A8B-029F2BDBC3A8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E57C4-69F6-4125-8701-1EC48E42CF2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04637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D6ADC-4641-49CF-88A6-B2CEEB9EBC8A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8AF33-8693-4708-ABEE-29F156B8C9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9111355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9D9E5-D606-40C0-AD83-797CE9CDDDD9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1AC46-D31D-408E-A620-3AB8C78418A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725416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27953-34BD-421A-96F4-09E98C6088B3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D7DAB-B76A-4D3E-88A4-26199983804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405452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CDFFD-2D22-4429-814D-3DF34E01902C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3B93F-C516-412F-932E-FF22865F60D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9915831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80818-D214-47E1-A78D-0FD3E6E80846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1F1E1-2222-45CA-8ECB-15E8906EFBF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071226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9BC21-41E0-4C21-A7E3-7CB256854F0D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F948A-66CC-499D-A982-64962E4066E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56222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1D223-DDA1-4689-9772-C35FCECE8DA3}" type="datetimeFigureOut">
              <a:rPr lang="en-GB"/>
              <a:pPr>
                <a:defRPr/>
              </a:pPr>
              <a:t>21/11/2023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79AD-3429-4E5C-8529-DF24F572746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448414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A0115-FD11-425A-8658-92169A054555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83B59-138F-43F6-A1C6-37F4818F242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456078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67B25-B74B-4720-B741-36DDB07D9AA9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900EC-40CE-46EE-905F-1A977191ADF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432616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444E2-3217-4D78-AA5A-BA385EDC95FA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FED48-A061-47AC-B1F0-D0BA467D449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449383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702B3-41AB-412F-A7FA-96067D08CC4F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87F4E-6BD9-4CB8-8F4B-851D1A3A099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4612472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98236-52B3-4AC1-925D-1ED63D0DD87B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FF716-BC07-456E-83D2-CC14D04C57E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196226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2A93F-79A8-423C-9028-62EB29D8F4C7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97EAE-B4D3-4ED2-B58C-07A54445BBD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9848209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A765F-7CD3-484A-8D86-CBFB2A67DC26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7CADF-8205-4A28-A018-22FF967ACEC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749031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EB691-7BED-4292-ACEE-C41357C6DA6F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222BF-1D79-4A42-9709-C0D587B832F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4270426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1BA44-1A31-40D6-9364-282C97326101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4236D-3B53-4E82-A0D4-0EF052C4D5E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878558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54CCA-6ED8-427C-AA16-C8CEB1B0C2AC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99CDC-046F-41E0-83EA-E10112EE275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29215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615BB-3872-4C93-976C-813BB7435E53}" type="datetimeFigureOut">
              <a:rPr lang="en-GB"/>
              <a:pPr>
                <a:defRPr/>
              </a:pPr>
              <a:t>21/11/2023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A0700-2E3B-406E-AE41-33663966480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7958637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B9A05-C04A-46D6-9F95-CDF754C9D3C5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FC723-3E46-418D-9DB4-64277099236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965223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38559-723B-42F6-A513-D6360B23F012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4DD9F-3117-44F4-9B9B-C3F188BD360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440049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26BBF-0758-4DAB-8A3F-0D50C411C9DA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0B341-760D-404A-8CE8-894DE4AF5D0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6317646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C9475-2F4C-491E-AC68-63E02F341B96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43D57-C31C-438B-B333-8A25421F23C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409752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05410-2351-4173-AB26-23C1D70E1CC1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E8CE6-DC8E-4F4E-ACDE-065ABEB113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1151919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ABD71-7B9E-4A84-AFEA-7391D52DFD0A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465D8-7AFD-4DFD-B4DC-44B89440AED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3847275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BF4BD-3798-4D48-8DF4-91BDC4BE6F49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96A97-1EC8-4CB7-B958-178894C1AB5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5749454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391C10-4FCF-4C53-9385-CCAAE0FBB94A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BA4CF-C1E1-4322-97D6-5714B8BDE80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4306630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F6FAA-5BE4-4A13-BFD7-2DC04DE1B93A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26090-27BF-4F66-A27D-6DCCF9DA111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646126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003F4-B6EC-4098-BFEB-C4473D588796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5B6EF-F5DC-4B8B-BCBF-88BF6D8C436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90370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B2EEF-BE6C-4304-BB4F-2F25E0BA15DF}" type="datetimeFigureOut">
              <a:rPr lang="en-GB"/>
              <a:pPr>
                <a:defRPr/>
              </a:pPr>
              <a:t>21/11/2023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E1E35-B1C4-4E26-BEC1-D0345874893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3558223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5529263"/>
            <a:ext cx="2352675" cy="132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953BD-5843-4C52-BDC5-C875ACBD767A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AD57451-178B-4DC4-91A4-6424F1C4859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044870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905C8-6D7B-4C3A-9233-5F96B5693C16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976C8-2908-4518-8E62-A86B6F51FF2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559393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30C17-5E80-4E90-A53A-5C3A7DCB2020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01104-5077-42B2-9C47-1AE3506E4C3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2152033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9B2ED-E44F-42EB-9B43-18CF240B3DDC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28DD0-ADEE-485B-AC3F-18DC9742B59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868178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9E322-DB6C-481F-AAB8-A771070C344A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961A8-912E-4F68-BF0F-46B7BB22FE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9351030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BEFD9-437C-4A8D-8A9C-F1B3B3EACC0A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0FA2B-70AC-4C9B-8A5F-62E8AB94169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917572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2E14E-ACB1-4DB8-A901-A4CEF3216F0D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3D5E1-89F8-4BE6-8A58-5A854FD748C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036630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4A357-B911-4FBA-BBBC-4723E4C9B98B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7F758-71C7-4751-AF83-BCE5BF9BFC7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9884316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B3D83-F9D4-4B55-8CE0-397E017FA77A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5871C-AE60-454F-9ADC-D2179D0F006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8325955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870FA-F6C2-465C-8012-CDF89868F744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73BA1-C42D-4A38-8B5D-D3FD0FB96E8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89420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C47E1-24C0-46F6-BBF5-38DA0AB6833A}" type="datetimeFigureOut">
              <a:rPr lang="en-GB"/>
              <a:pPr>
                <a:defRPr/>
              </a:pPr>
              <a:t>21/11/2023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83273-5E05-4A40-98A4-5169B5E7052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554024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69698-3815-49EF-8607-58499FD71438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0B432-6FF0-4500-9550-08F8C012BDF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6510579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49785-7C3C-4622-891F-80AB083FC2FF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F9FD4-E88B-48B2-996F-59F9C27C02A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394069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C0674-CF33-49B7-A11F-31DFC9BA0524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2E35F-2C8E-48AF-A200-1944BE9CE41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260882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82D23-BF53-47A6-9619-1799758059B0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F5942-4B1B-4A3B-80C8-2778D3C37FB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006525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76FFF-CE41-4CFA-81B4-DB4B6038D94B}" type="datetimeFigureOut">
              <a:rPr lang="en-GB"/>
              <a:pPr>
                <a:defRPr/>
              </a:pPr>
              <a:t>21/11/2023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75761A-7132-4D8A-A65A-60325EFFF02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546171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13683-F618-4698-A9AB-1470FCCD9D75}" type="datetimeFigureOut">
              <a:rPr lang="en-GB"/>
              <a:pPr>
                <a:defRPr/>
              </a:pPr>
              <a:t>21/11/2023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A5BF6A6-D514-4040-9745-6E5C6445320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4954244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788ED-93DA-432A-8AD9-B19D876C4D8E}" type="datetimeFigureOut">
              <a:rPr lang="en-GB"/>
              <a:pPr>
                <a:defRPr/>
              </a:pPr>
              <a:t>21/11/2023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94C77ED-4D8A-4211-80C1-745B75886D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4997707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F64D1-7C00-444A-B7AB-61CBF87413E2}" type="datetimeFigureOut">
              <a:rPr lang="en-GB"/>
              <a:pPr>
                <a:defRPr/>
              </a:pPr>
              <a:t>21/11/2023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8308837-0FA3-4C70-968F-996313B084D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3913073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80333-B811-4415-8C5A-927109960285}" type="datetimeFigureOut">
              <a:rPr lang="en-GB"/>
              <a:pPr>
                <a:defRPr/>
              </a:pPr>
              <a:t>21/11/2023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2E08A85-12F4-430D-9F5C-655263F50BD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770187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AD209-94A5-4E23-950C-7596C965A809}" type="datetimeFigureOut">
              <a:rPr lang="en-GB"/>
              <a:pPr>
                <a:defRPr/>
              </a:pPr>
              <a:t>21/11/2023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4B1068B-D959-44E0-A010-99B28B468A2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2395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4279D-6D8B-48DB-9955-A50F9D88381A}" type="datetimeFigureOut">
              <a:rPr lang="en-GB"/>
              <a:pPr>
                <a:defRPr/>
              </a:pPr>
              <a:t>21/11/2023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88DA3-3997-4AA1-8548-0A3CA5EF2E3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9995189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42998-AC11-4200-824C-5F85B34293C0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CA39D-FAA1-4810-8AF9-0BE50A3523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877998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B0424-CB7A-4A9A-9FDF-7A40198DFE2B}" type="datetimeFigureOut">
              <a:rPr lang="en-GB"/>
              <a:pPr>
                <a:defRPr/>
              </a:pPr>
              <a:t>21/11/2023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9FDC340-91AD-470B-BAAA-59022D4BD7E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8470414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00CA5-3A65-4F32-BE51-59215DD8E775}" type="datetimeFigureOut">
              <a:rPr lang="en-GB"/>
              <a:pPr>
                <a:defRPr/>
              </a:pPr>
              <a:t>21/11/2023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E01023F-21E6-4631-B215-5215A333171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3667234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47257-5FE3-47BA-9E30-691E9D59CA25}" type="datetimeFigureOut">
              <a:rPr lang="en-GB"/>
              <a:pPr>
                <a:defRPr/>
              </a:pPr>
              <a:t>21/11/2023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2FA033-C546-4FEF-890B-6F827EA0D68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060455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406F6-BCF0-4D5B-B8BE-56A581F8CCE0}" type="datetimeFigureOut">
              <a:rPr lang="en-GB"/>
              <a:pPr>
                <a:defRPr/>
              </a:pPr>
              <a:t>21/11/2023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A67B55-5DDA-45AE-B44B-ABF606ED36C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3607697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962C8-16DB-490D-9724-48824B4C5FE2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56E6C-FE1F-4F6B-B818-220592D862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57081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FBD5B5-925E-414A-9B0C-6C27306425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7286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92BF2-7194-40A8-B6B3-CAA4A12DF3E2}" type="datetimeFigureOut">
              <a:rPr lang="en-GB"/>
              <a:pPr>
                <a:defRPr/>
              </a:pPr>
              <a:t>21/11/2023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D81EF-5007-40CC-8D3A-A3AC4348858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70959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9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64.xml"/><Relationship Id="rId7" Type="http://schemas.openxmlformats.org/officeDocument/2006/relationships/slideLayout" Target="../slideLayouts/slideLayout68.xml"/><Relationship Id="rId12" Type="http://schemas.openxmlformats.org/officeDocument/2006/relationships/slideLayout" Target="../slideLayouts/slideLayout73.xml"/><Relationship Id="rId2" Type="http://schemas.openxmlformats.org/officeDocument/2006/relationships/slideLayout" Target="../slideLayouts/slideLayout63.xml"/><Relationship Id="rId1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7.xml"/><Relationship Id="rId11" Type="http://schemas.openxmlformats.org/officeDocument/2006/relationships/slideLayout" Target="../slideLayouts/slideLayout72.xml"/><Relationship Id="rId5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71.xml"/><Relationship Id="rId4" Type="http://schemas.openxmlformats.org/officeDocument/2006/relationships/slideLayout" Target="../slideLayouts/slideLayout65.xml"/><Relationship Id="rId9" Type="http://schemas.openxmlformats.org/officeDocument/2006/relationships/slideLayout" Target="../slideLayouts/slideLayout7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13" Type="http://schemas.openxmlformats.org/officeDocument/2006/relationships/slideLayout" Target="../slideLayouts/slideLayout86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slideLayout" Target="../slideLayouts/slideLayout85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Relationship Id="rId1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fld id="{09C40F1A-F5BF-42D1-82E0-BDEA03ABFEF0}" type="datetimeFigureOut">
              <a:rPr lang="en-GB"/>
              <a:pPr>
                <a:defRPr/>
              </a:pPr>
              <a:t>21/11/2023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036EEB9-989F-46C8-A049-70899FB3F7D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89" r:id="rId1"/>
    <p:sldLayoutId id="2147484616" r:id="rId2"/>
    <p:sldLayoutId id="2147484617" r:id="rId3"/>
    <p:sldLayoutId id="2147484618" r:id="rId4"/>
    <p:sldLayoutId id="2147484619" r:id="rId5"/>
    <p:sldLayoutId id="2147484620" r:id="rId6"/>
    <p:sldLayoutId id="2147484621" r:id="rId7"/>
    <p:sldLayoutId id="2147484622" r:id="rId8"/>
    <p:sldLayoutId id="2147484623" r:id="rId9"/>
    <p:sldLayoutId id="2147484624" r:id="rId10"/>
    <p:sldLayoutId id="2147484625" r:id="rId11"/>
    <p:sldLayoutId id="2147484626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D0D0D"/>
            </a:gs>
            <a:gs pos="100000">
              <a:srgbClr val="404040"/>
            </a:gs>
          </a:gsLst>
          <a:lin ang="1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35038" y="530225"/>
            <a:ext cx="7750175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54088" y="2049463"/>
            <a:ext cx="7767637" cy="411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0238" cy="45878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6CAA3FD-2102-43C1-84E2-BFA5C52D43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Line 6"/>
          <p:cNvSpPr>
            <a:spLocks noChangeShapeType="1"/>
          </p:cNvSpPr>
          <p:nvPr/>
        </p:nvSpPr>
        <p:spPr bwMode="auto">
          <a:xfrm>
            <a:off x="358775" y="1722438"/>
            <a:ext cx="8388350" cy="1587"/>
          </a:xfrm>
          <a:prstGeom prst="line">
            <a:avLst/>
          </a:prstGeom>
          <a:noFill/>
          <a:ln w="28440" cap="sq">
            <a:solidFill>
              <a:srgbClr val="99CC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7" r:id="rId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FFFF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FFFF"/>
          </a:solidFill>
          <a:latin typeface="Arial" charset="0"/>
          <a:ea typeface="ヒラギノ角ゴ Pro W3" charset="0"/>
          <a:cs typeface="ヒラギノ角ゴ Pro W3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FFFF"/>
          </a:solidFill>
          <a:latin typeface="Arial" charset="0"/>
          <a:ea typeface="ヒラギノ角ゴ Pro W3" charset="0"/>
          <a:cs typeface="ヒラギノ角ゴ Pro W3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FFFF"/>
          </a:solidFill>
          <a:latin typeface="Arial" charset="0"/>
          <a:ea typeface="ヒラギノ角ゴ Pro W3" charset="0"/>
          <a:cs typeface="ヒラギノ角ゴ Pro W3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FFFF"/>
          </a:solidFill>
          <a:latin typeface="Arial" charset="0"/>
          <a:ea typeface="ヒラギノ角ゴ Pro W3" charset="0"/>
          <a:cs typeface="ヒラギノ角ゴ Pro W3" charset="0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 b="1">
          <a:solidFill>
            <a:srgbClr val="FFFFFF"/>
          </a:solidFill>
          <a:latin typeface="Arial" charset="0"/>
          <a:ea typeface="ヒラギノ角ゴ Pro W3" charset="0"/>
          <a:cs typeface="ヒラギノ角ゴ Pro W3" charset="0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 b="1">
          <a:solidFill>
            <a:srgbClr val="FFFFFF"/>
          </a:solidFill>
          <a:latin typeface="Arial" charset="0"/>
          <a:ea typeface="ヒラギノ角ゴ Pro W3" charset="0"/>
          <a:cs typeface="ヒラギノ角ゴ Pro W3" charset="0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 b="1">
          <a:solidFill>
            <a:srgbClr val="FFFFFF"/>
          </a:solidFill>
          <a:latin typeface="Arial" charset="0"/>
          <a:ea typeface="ヒラギノ角ゴ Pro W3" charset="0"/>
          <a:cs typeface="ヒラギノ角ゴ Pro W3" charset="0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 b="1">
          <a:solidFill>
            <a:srgbClr val="FFFFFF"/>
          </a:solidFill>
          <a:latin typeface="Arial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4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200">
          <a:solidFill>
            <a:srgbClr val="FFFFFF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200">
          <a:solidFill>
            <a:srgbClr val="FFFFFF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200">
          <a:solidFill>
            <a:srgbClr val="FFFFFF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3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2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B5E16A-AA64-4109-A8FB-3210FAACB198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0F4FE2C-F4FE-4170-9494-DF3AB425158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C4C733A-B104-49A0-94A4-23ABA3B91ED8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2D5CCB0-0FF4-4FF0-AC3A-818C4207C95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9" r:id="rId1"/>
    <p:sldLayoutId id="2147484640" r:id="rId2"/>
    <p:sldLayoutId id="2147484641" r:id="rId3"/>
    <p:sldLayoutId id="2147484642" r:id="rId4"/>
    <p:sldLayoutId id="2147484643" r:id="rId5"/>
    <p:sldLayoutId id="2147484644" r:id="rId6"/>
    <p:sldLayoutId id="2147484645" r:id="rId7"/>
    <p:sldLayoutId id="2147484646" r:id="rId8"/>
    <p:sldLayoutId id="2147484647" r:id="rId9"/>
    <p:sldLayoutId id="2147484648" r:id="rId10"/>
    <p:sldLayoutId id="2147484649" r:id="rId11"/>
    <p:sldLayoutId id="214748465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D8F3EE3-E773-4677-834B-32371ADB92EB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C5CA93F-CA86-4826-8D24-443AC025AF4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pic>
        <p:nvPicPr>
          <p:cNvPr id="5127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5494338"/>
            <a:ext cx="1328738" cy="132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8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5646738"/>
            <a:ext cx="1328738" cy="132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651" r:id="rId1"/>
    <p:sldLayoutId id="2147484652" r:id="rId2"/>
    <p:sldLayoutId id="2147484653" r:id="rId3"/>
    <p:sldLayoutId id="2147484654" r:id="rId4"/>
    <p:sldLayoutId id="2147484655" r:id="rId5"/>
    <p:sldLayoutId id="2147484656" r:id="rId6"/>
    <p:sldLayoutId id="2147484657" r:id="rId7"/>
    <p:sldLayoutId id="2147484658" r:id="rId8"/>
    <p:sldLayoutId id="2147484659" r:id="rId9"/>
    <p:sldLayoutId id="2147484660" r:id="rId10"/>
    <p:sldLayoutId id="2147484661" r:id="rId11"/>
    <p:sldLayoutId id="21474846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7876D15-3EA7-4B74-938A-295DE24C848C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94B5715-8847-43F4-8F97-CCFDBA29756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63" r:id="rId1"/>
    <p:sldLayoutId id="2147484664" r:id="rId2"/>
    <p:sldLayoutId id="2147484665" r:id="rId3"/>
    <p:sldLayoutId id="2147484666" r:id="rId4"/>
    <p:sldLayoutId id="2147484667" r:id="rId5"/>
    <p:sldLayoutId id="2147484668" r:id="rId6"/>
    <p:sldLayoutId id="2147484669" r:id="rId7"/>
    <p:sldLayoutId id="2147484670" r:id="rId8"/>
    <p:sldLayoutId id="2147484671" r:id="rId9"/>
    <p:sldLayoutId id="2147484672" r:id="rId10"/>
    <p:sldLayoutId id="2147484673" r:id="rId11"/>
    <p:sldLayoutId id="2147484690" r:id="rId12"/>
    <p:sldLayoutId id="2147484674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2967F44-9F33-4742-B1F4-D44D769EFC90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02028C0-F116-4B35-BD73-14E7E66C57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5" r:id="rId1"/>
    <p:sldLayoutId id="2147484676" r:id="rId2"/>
    <p:sldLayoutId id="2147484677" r:id="rId3"/>
    <p:sldLayoutId id="2147484678" r:id="rId4"/>
    <p:sldLayoutId id="2147484679" r:id="rId5"/>
    <p:sldLayoutId id="2147484680" r:id="rId6"/>
    <p:sldLayoutId id="2147484681" r:id="rId7"/>
    <p:sldLayoutId id="2147484682" r:id="rId8"/>
    <p:sldLayoutId id="2147484683" r:id="rId9"/>
    <p:sldLayoutId id="2147484684" r:id="rId10"/>
    <p:sldLayoutId id="2147484685" r:id="rId11"/>
    <p:sldLayoutId id="214748468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1E21592-7131-4885-A861-AD6632CD6777}" type="datetimeFigureOut">
              <a:rPr lang="en-GB"/>
              <a:pPr>
                <a:defRPr/>
              </a:pPr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A8A8A"/>
                </a:solidFill>
              </a:defRPr>
            </a:lvl1pPr>
          </a:lstStyle>
          <a:p>
            <a:pPr>
              <a:defRPr/>
            </a:pPr>
            <a:fld id="{124AC927-99BE-4E20-A4B5-EE93C22D6B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1" r:id="rId1"/>
    <p:sldLayoutId id="2147484692" r:id="rId2"/>
    <p:sldLayoutId id="2147484693" r:id="rId3"/>
    <p:sldLayoutId id="2147484694" r:id="rId4"/>
    <p:sldLayoutId id="2147484695" r:id="rId5"/>
    <p:sldLayoutId id="2147484696" r:id="rId6"/>
    <p:sldLayoutId id="2147484687" r:id="rId7"/>
    <p:sldLayoutId id="2147484697" r:id="rId8"/>
    <p:sldLayoutId id="2147484698" r:id="rId9"/>
    <p:sldLayoutId id="2147484699" r:id="rId10"/>
    <p:sldLayoutId id="2147484700" r:id="rId11"/>
    <p:sldLayoutId id="2147484688" r:id="rId12"/>
    <p:sldLayoutId id="214748470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0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ctangle 81">
            <a:extLst>
              <a:ext uri="{FF2B5EF4-FFF2-40B4-BE49-F238E27FC236}">
                <a16:creationId xmlns:a16="http://schemas.microsoft.com/office/drawing/2014/main" id="{A8DC20BE-2EE3-423E-8873-7E684D033F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AA693EB7-865B-49B6-B0F4-7D3289D18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id="{2A9F2CB3-30FC-4D74-9828-E54A14E66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75420"/>
            <a:ext cx="9036544" cy="4093306"/>
            <a:chOff x="1" y="2075420"/>
            <a:chExt cx="12048729" cy="4093306"/>
          </a:xfrm>
        </p:grpSpPr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DD378B62-AB8A-4F57-8CBB-0AF8F9B278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33DFF38A-6D97-456F-AFB7-1E8A7DD916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749F7C53-34E8-4749-BE7A-87D4AB1676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E5BDFD14-551C-49C6-B27A-08EB651AD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E71F7DC4-06A5-41D7-94E6-C8BD776BF7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0B99CC9C-15E5-4E8F-B8A5-FA0A57522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>
            <a:extLst>
              <a:ext uri="{FF2B5EF4-FFF2-40B4-BE49-F238E27FC236}">
                <a16:creationId xmlns:a16="http://schemas.microsoft.com/office/drawing/2014/main" id="{F3856C81-415E-484F-93E4-C329F454D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7479052" y="1131512"/>
            <a:ext cx="2796461" cy="533439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CC95D42B-FBF3-4C81-8FD4-CBED23541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444654" y="317578"/>
            <a:ext cx="411480" cy="549007"/>
            <a:chOff x="7029447" y="3514725"/>
            <a:chExt cx="1285875" cy="549007"/>
          </a:xfrm>
        </p:grpSpPr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F9A2762D-96C8-43A9-8FB4-B893A422FD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780D8D0F-A2C7-4629-B042-A99DF4CD1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2AA066E0-8819-4B74-B577-4F86B6ACB3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786822E5-6B0C-4271-AAEB-6E5B9AB9B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" name="Rectangle 101">
            <a:extLst>
              <a:ext uri="{FF2B5EF4-FFF2-40B4-BE49-F238E27FC236}">
                <a16:creationId xmlns:a16="http://schemas.microsoft.com/office/drawing/2014/main" id="{B29481A6-9A3B-4120-9C9D-8BD206C929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6140785"/>
            <a:ext cx="4571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54E220D0-6FEB-4727-960C-B637712D71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645785" y="5940560"/>
            <a:ext cx="1285875" cy="549007"/>
            <a:chOff x="7029447" y="3514725"/>
            <a:chExt cx="1285875" cy="549007"/>
          </a:xfrm>
        </p:grpSpPr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30854E48-F0D5-4C38-80CF-950BE37A8F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F6529B87-72DD-45B8-89EC-6358F86785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3A5B663B-04AC-4C76-A8D2-80D94C33A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0BB4FF8E-FA13-4808-9658-DC67573F79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628DE690-A301-43AC-ACAE-CD570EFD1B7E}"/>
              </a:ext>
            </a:extLst>
          </p:cNvPr>
          <p:cNvSpPr txBox="1"/>
          <p:nvPr/>
        </p:nvSpPr>
        <p:spPr>
          <a:xfrm>
            <a:off x="473202" y="803501"/>
            <a:ext cx="3830524" cy="532196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/>
          <a:p>
            <a:pPr defTabSz="914400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3600" dirty="0">
                <a:effectLst/>
                <a:latin typeface="+mj-lt"/>
                <a:ea typeface="+mj-ea"/>
                <a:cs typeface="+mj-cs"/>
              </a:rPr>
              <a:t>Hospital to Community: identifying the value of optometrists monitoring &amp; managing chronic sight threatening eye disease in primary care. </a:t>
            </a:r>
            <a:endParaRPr lang="en-US" sz="3600" dirty="0">
              <a:latin typeface="+mj-lt"/>
              <a:ea typeface="+mj-ea"/>
              <a:cs typeface="+mj-cs"/>
            </a:endParaRPr>
          </a:p>
        </p:txBody>
      </p: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1D788327-7D9D-4E47-846F-020A8F5E23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4468697" y="3335808"/>
            <a:ext cx="304800" cy="322326"/>
            <a:chOff x="215328" y="-46937"/>
            <a:chExt cx="304800" cy="2773841"/>
          </a:xfrm>
        </p:grpSpPr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AB903337-D6B8-41EE-B6A3-4329C8D8E7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F0D28A68-745E-44CC-A29E-0EB13A8442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3B18D645-DE9C-49EB-85CC-C10085797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C7BB3B1F-5029-47B9-B1A5-2469BF49DB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077C5E4D-10AC-4F86-9772-AA1D5F5122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191" y="2834095"/>
            <a:ext cx="2377646" cy="1579001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A698A0-CDFD-38BC-7B4C-9A325D04C83D}"/>
              </a:ext>
            </a:extLst>
          </p:cNvPr>
          <p:cNvSpPr txBox="1"/>
          <p:nvPr/>
        </p:nvSpPr>
        <p:spPr>
          <a:xfrm>
            <a:off x="755576" y="764704"/>
            <a:ext cx="70567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i="0" dirty="0"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Patient-reported experience measure (PREM)</a:t>
            </a:r>
            <a:endParaRPr lang="en-GB" b="1" dirty="0"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CB4A432-FBDD-6A7F-4294-AC3387556A6D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Patients in hospital and Optometry Practices</a:t>
            </a:r>
          </a:p>
          <a:p>
            <a:pPr defTabSz="91440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802 patents, 2/3 from the primary care pathways and 1/3 from hospitals</a:t>
            </a:r>
          </a:p>
          <a:p>
            <a:pPr defTabSz="91440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62% from glaucoma services</a:t>
            </a:r>
          </a:p>
          <a:p>
            <a:pPr defTabSz="914400"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a typeface="Calibri" panose="020F0502020204030204" pitchFamily="34" charset="0"/>
                <a:cs typeface="Times New Roman" panose="02020603050405020304" pitchFamily="18" charset="0"/>
              </a:rPr>
              <a:t>Patients were happy with the experience they had in both optometry practices and hospitals. </a:t>
            </a:r>
          </a:p>
        </p:txBody>
      </p:sp>
    </p:spTree>
    <p:extLst>
      <p:ext uri="{BB962C8B-B14F-4D97-AF65-F5344CB8AC3E}">
        <p14:creationId xmlns:p14="http://schemas.microsoft.com/office/powerpoint/2010/main" val="2110421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77C307-C2C3-3F7C-D4F5-02505D8B7858}"/>
              </a:ext>
            </a:extLst>
          </p:cNvPr>
          <p:cNvSpPr txBox="1"/>
          <p:nvPr/>
        </p:nvSpPr>
        <p:spPr>
          <a:xfrm>
            <a:off x="395536" y="116632"/>
            <a:ext cx="8568952" cy="68403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Qualitative work </a:t>
            </a:r>
          </a:p>
          <a:p>
            <a:endParaRPr lang="en-GB" sz="1050" b="1" dirty="0">
              <a:solidFill>
                <a:schemeClr val="tx1">
                  <a:lumMod val="90000"/>
                  <a:lumOff val="10000"/>
                </a:schemeClr>
              </a:solidFill>
              <a:latin typeface="+mj-lt"/>
            </a:endParaRPr>
          </a:p>
          <a:p>
            <a:r>
              <a:rPr lang="en-GB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57 participants in 4 focus groups and 41 semi- structured interviews each lasting 40-60 minutes:</a:t>
            </a:r>
          </a:p>
          <a:p>
            <a:endParaRPr lang="en-GB" sz="800" dirty="0">
              <a:solidFill>
                <a:schemeClr val="tx1">
                  <a:lumMod val="90000"/>
                  <a:lumOff val="10000"/>
                </a:schemeClr>
              </a:solidFill>
              <a:latin typeface="+mj-lt"/>
            </a:endParaRPr>
          </a:p>
          <a:p>
            <a:r>
              <a:rPr lang="en-GB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Patients (conducted first)</a:t>
            </a:r>
          </a:p>
          <a:p>
            <a:r>
              <a:rPr lang="en-GB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Carers</a:t>
            </a:r>
          </a:p>
          <a:p>
            <a:r>
              <a:rPr lang="en-GB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Receptionists</a:t>
            </a:r>
          </a:p>
          <a:p>
            <a:r>
              <a:rPr lang="en-GB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Practice managers</a:t>
            </a:r>
          </a:p>
          <a:p>
            <a:r>
              <a:rPr lang="en-GB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Health Board managers, Optometrists</a:t>
            </a:r>
          </a:p>
          <a:p>
            <a:r>
              <a:rPr lang="en-GB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Ophthalmologists</a:t>
            </a:r>
          </a:p>
          <a:p>
            <a:r>
              <a:rPr lang="en-GB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Optical care assistants</a:t>
            </a:r>
          </a:p>
          <a:p>
            <a:r>
              <a:rPr lang="en-GB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Nurse practitioners</a:t>
            </a:r>
          </a:p>
          <a:p>
            <a:r>
              <a:rPr lang="en-GB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Healthcare support workers</a:t>
            </a:r>
          </a:p>
          <a:p>
            <a:r>
              <a:rPr lang="en-GB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Dispensing opticians</a:t>
            </a:r>
          </a:p>
          <a:p>
            <a:r>
              <a:rPr lang="en-GB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Orthoptists</a:t>
            </a:r>
          </a:p>
          <a:p>
            <a:r>
              <a:rPr lang="en-GB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rPr>
              <a:t>Imaging personnel</a:t>
            </a:r>
          </a:p>
        </p:txBody>
      </p:sp>
    </p:spTree>
    <p:extLst>
      <p:ext uri="{BB962C8B-B14F-4D97-AF65-F5344CB8AC3E}">
        <p14:creationId xmlns:p14="http://schemas.microsoft.com/office/powerpoint/2010/main" val="4233888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36C5A-1512-A46B-1B3D-F7BD13AAA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43000"/>
          </a:xfrm>
        </p:spPr>
        <p:txBody>
          <a:bodyPr/>
          <a:lstStyle/>
          <a:p>
            <a:pPr algn="l"/>
            <a:r>
              <a:rPr lang="en-GB" sz="2800" b="1" dirty="0"/>
              <a:t>Patients found optometry practices more accessible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394C8-10F6-4794-BF62-E6AA699234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4525963"/>
          </a:xfrm>
        </p:spPr>
        <p:txBody>
          <a:bodyPr/>
          <a:lstStyle/>
          <a:p>
            <a:r>
              <a:rPr lang="en-GB" sz="2800" dirty="0"/>
              <a:t>Geographically (less travel)</a:t>
            </a:r>
          </a:p>
          <a:p>
            <a:r>
              <a:rPr lang="en-GB" sz="2800" dirty="0"/>
              <a:t>Liked the flexibility in arranging appointments.</a:t>
            </a:r>
          </a:p>
          <a:p>
            <a:r>
              <a:rPr lang="en-GB" sz="2800" dirty="0"/>
              <a:t>Hospitals were physically more inaccessible</a:t>
            </a:r>
          </a:p>
        </p:txBody>
      </p:sp>
    </p:spTree>
    <p:extLst>
      <p:ext uri="{BB962C8B-B14F-4D97-AF65-F5344CB8AC3E}">
        <p14:creationId xmlns:p14="http://schemas.microsoft.com/office/powerpoint/2010/main" val="1905424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9147A-B7B5-D45D-B7BB-7B2AC6491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z="2800" b="1" dirty="0"/>
              <a:t>Referral Co-ordinators are important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35041D8-6A79-3FD9-0E0F-33C4FB0DC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700808"/>
            <a:ext cx="8784976" cy="4525963"/>
          </a:xfrm>
        </p:spPr>
        <p:txBody>
          <a:bodyPr/>
          <a:lstStyle/>
          <a:p>
            <a:r>
              <a:rPr lang="en-GB" sz="2800" dirty="0"/>
              <a:t>Integration between hospitals and optometry practices requires coordination. </a:t>
            </a:r>
          </a:p>
          <a:p>
            <a:endParaRPr lang="en-GB" sz="2800" dirty="0"/>
          </a:p>
          <a:p>
            <a:r>
              <a:rPr lang="en-GB" sz="2800" dirty="0"/>
              <a:t>A referral coordinator ensures the number of patients matches the capacity to meet demand. </a:t>
            </a:r>
          </a:p>
          <a:p>
            <a:endParaRPr lang="en-GB" sz="2800" dirty="0"/>
          </a:p>
          <a:p>
            <a:r>
              <a:rPr lang="en-GB" sz="2800" dirty="0"/>
              <a:t>If this role is missing, the capacity is reduced and inefficient use of primary care clinics.</a:t>
            </a:r>
          </a:p>
        </p:txBody>
      </p:sp>
    </p:spTree>
    <p:extLst>
      <p:ext uri="{BB962C8B-B14F-4D97-AF65-F5344CB8AC3E}">
        <p14:creationId xmlns:p14="http://schemas.microsoft.com/office/powerpoint/2010/main" val="24053848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0EF77-C363-9818-CD79-3DDD88902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626" y="1556792"/>
            <a:ext cx="8686800" cy="4525963"/>
          </a:xfrm>
        </p:spPr>
        <p:txBody>
          <a:bodyPr/>
          <a:lstStyle/>
          <a:p>
            <a:r>
              <a:rPr lang="en-GB" dirty="0"/>
              <a:t>We found that effective communication between primary and secondary care facilitates supporting collaborative service integration. </a:t>
            </a:r>
          </a:p>
          <a:p>
            <a:endParaRPr lang="en-GB" dirty="0"/>
          </a:p>
          <a:p>
            <a:r>
              <a:rPr lang="en-GB" dirty="0"/>
              <a:t>Building this trust and confidence in the abilities of primary care services emerges from effective communication and feedback loops.</a:t>
            </a:r>
          </a:p>
          <a:p>
            <a:endParaRPr lang="en-GB" dirty="0"/>
          </a:p>
          <a:p>
            <a:r>
              <a:rPr lang="en-GB" dirty="0"/>
              <a:t>Shared electronic records helps.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FD15EDD-B3FF-3FB8-8B05-EE205E657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GB" sz="2800" b="1" dirty="0"/>
              <a:t>Effective communication between optometrists and ophthalmologists is important</a:t>
            </a:r>
          </a:p>
        </p:txBody>
      </p:sp>
    </p:spTree>
    <p:extLst>
      <p:ext uri="{BB962C8B-B14F-4D97-AF65-F5344CB8AC3E}">
        <p14:creationId xmlns:p14="http://schemas.microsoft.com/office/powerpoint/2010/main" val="40772099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67D52-9EDF-359E-BDC6-461DCD966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z="3200" b="1" dirty="0"/>
              <a:t>Patient information is essential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30269-B06A-BAE9-1FCA-259AE99D5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If patients receive clear information that optometry practices are providing hospital appointments, patients trust primary care practitioners.</a:t>
            </a:r>
          </a:p>
          <a:p>
            <a:r>
              <a:rPr lang="en-GB" dirty="0"/>
              <a:t>Important patients understand the road map of their care.</a:t>
            </a:r>
          </a:p>
          <a:p>
            <a:r>
              <a:rPr lang="en-GB" dirty="0"/>
              <a:t>Patient information about their conditions is important- delays lead to lack of confidence.</a:t>
            </a:r>
          </a:p>
        </p:txBody>
      </p:sp>
    </p:spTree>
    <p:extLst>
      <p:ext uri="{BB962C8B-B14F-4D97-AF65-F5344CB8AC3E}">
        <p14:creationId xmlns:p14="http://schemas.microsoft.com/office/powerpoint/2010/main" val="11701448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C2A1D-E860-9E8A-F728-7ECE75C69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"Not very confident....and to be perfectly frank when the results come back after I’ve had my last of the examination....I might have had the examination in April and generally I get the letter in October because it takes 3 or 4 months for it to be typed...absolutely hopeless."</a:t>
            </a:r>
          </a:p>
        </p:txBody>
      </p:sp>
    </p:spTree>
    <p:extLst>
      <p:ext uri="{BB962C8B-B14F-4D97-AF65-F5344CB8AC3E}">
        <p14:creationId xmlns:p14="http://schemas.microsoft.com/office/powerpoint/2010/main" val="6243030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97185-05F0-E0DE-B4DC-68C8DFF38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/>
              <a:t>What does this mean?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2CDE9C-FB64-737B-4962-76882B39D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683777"/>
            <a:ext cx="8229600" cy="3490446"/>
          </a:xfrm>
        </p:spPr>
        <p:txBody>
          <a:bodyPr>
            <a:noAutofit/>
          </a:bodyPr>
          <a:lstStyle/>
          <a:p>
            <a:r>
              <a:rPr lang="en-GB" sz="2800" dirty="0"/>
              <a:t>The optometry services cost slightly less, similar or are slightly more expensive</a:t>
            </a:r>
          </a:p>
          <a:p>
            <a:r>
              <a:rPr lang="en-GB" sz="2800" dirty="0"/>
              <a:t>But all models save consultant appointments</a:t>
            </a:r>
          </a:p>
          <a:p>
            <a:r>
              <a:rPr lang="en-GB" sz="2800" dirty="0"/>
              <a:t>All models involving optometry services substantially reduce waiting times.</a:t>
            </a:r>
          </a:p>
          <a:p>
            <a:r>
              <a:rPr lang="en-GB" sz="2800" dirty="0"/>
              <a:t>This is important- because delays in these services can lead to people losing sight.</a:t>
            </a:r>
          </a:p>
          <a:p>
            <a:r>
              <a:rPr lang="en-GB" sz="2800" dirty="0"/>
              <a:t>Patients like the services in optometry practices</a:t>
            </a:r>
          </a:p>
          <a:p>
            <a:r>
              <a:rPr lang="en-GB" sz="2800" dirty="0"/>
              <a:t>Key to success is timely patient information and a co-ordinator</a:t>
            </a:r>
          </a:p>
          <a:p>
            <a:endParaRPr lang="en-GB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90FA06-45DF-3BE5-DA54-D430554FE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245400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8A4F449-1B3F-2819-F291-A4DEB9416A45}"/>
              </a:ext>
            </a:extLst>
          </p:cNvPr>
          <p:cNvSpPr txBox="1">
            <a:spLocks/>
          </p:cNvSpPr>
          <p:nvPr/>
        </p:nvSpPr>
        <p:spPr>
          <a:xfrm>
            <a:off x="827584" y="489050"/>
            <a:ext cx="7128792" cy="6036293"/>
          </a:xfrm>
          <a:prstGeom prst="rect">
            <a:avLst/>
          </a:prstGeom>
        </p:spPr>
        <p:txBody>
          <a:bodyPr rtlCol="0" anchor="ctr">
            <a:normAutofit fontScale="625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900" dirty="0">
              <a:solidFill>
                <a:srgbClr val="000000"/>
              </a:solidFill>
            </a:endParaRP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900" b="1" dirty="0">
                <a:solidFill>
                  <a:srgbClr val="000000"/>
                </a:solidFill>
              </a:rPr>
              <a:t>Prof Barbara Ryan, Optometrist in Aneurin Bevan UHB   </a:t>
            </a: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2900" b="1" dirty="0">
              <a:solidFill>
                <a:srgbClr val="000000"/>
              </a:solidFill>
            </a:endParaRP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900" b="1" dirty="0">
                <a:solidFill>
                  <a:srgbClr val="000000"/>
                </a:solidFill>
              </a:rPr>
              <a:t>Prof Rachel North, Cardiff University School of Optometry </a:t>
            </a: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2900" b="1" dirty="0">
              <a:solidFill>
                <a:srgbClr val="000000"/>
              </a:solidFill>
            </a:endParaRP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900" b="1" dirty="0">
                <a:solidFill>
                  <a:srgbClr val="000000"/>
                </a:solidFill>
              </a:rPr>
              <a:t>Prof Carolyn Wallace, University of South Wales </a:t>
            </a: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2900" b="1" dirty="0">
              <a:solidFill>
                <a:srgbClr val="000000"/>
              </a:solidFill>
            </a:endParaRP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900" b="1" dirty="0">
                <a:solidFill>
                  <a:srgbClr val="000000"/>
                </a:solidFill>
              </a:rPr>
              <a:t>Dr Mark Davies, University of South Wales  </a:t>
            </a: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2900" b="1" dirty="0">
              <a:solidFill>
                <a:srgbClr val="000000"/>
              </a:solidFill>
            </a:endParaRP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900" b="1" dirty="0">
                <a:solidFill>
                  <a:srgbClr val="000000"/>
                </a:solidFill>
              </a:rPr>
              <a:t>Lisa Griffiths University of South Wales</a:t>
            </a: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2900" b="1" dirty="0">
              <a:solidFill>
                <a:srgbClr val="000000"/>
              </a:solidFill>
            </a:endParaRP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900" b="1" dirty="0">
                <a:solidFill>
                  <a:srgbClr val="000000"/>
                </a:solidFill>
              </a:rPr>
              <a:t>Rebecca Nicholls, University of South Wales</a:t>
            </a: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2900" b="1" dirty="0">
              <a:solidFill>
                <a:srgbClr val="000000"/>
              </a:solidFill>
            </a:endParaRP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900" b="1" dirty="0">
                <a:solidFill>
                  <a:srgbClr val="000000"/>
                </a:solidFill>
              </a:rPr>
              <a:t>Dr Pippa Anderson, Swansea University </a:t>
            </a:r>
            <a:endParaRPr lang="en-GB" sz="2900" b="1" dirty="0">
              <a:solidFill>
                <a:srgbClr val="000000"/>
              </a:solidFill>
              <a:cs typeface="Calibri"/>
            </a:endParaRP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2900" b="1" dirty="0">
              <a:solidFill>
                <a:srgbClr val="000000"/>
              </a:solidFill>
            </a:endParaRP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900" b="1" dirty="0">
                <a:solidFill>
                  <a:srgbClr val="000000"/>
                </a:solidFill>
              </a:rPr>
              <a:t>Dr Mari Jones, Swansea University. </a:t>
            </a: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2900" b="1" dirty="0">
              <a:solidFill>
                <a:srgbClr val="000000"/>
              </a:solidFill>
            </a:endParaRP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900" b="1" dirty="0">
                <a:solidFill>
                  <a:srgbClr val="000000"/>
                </a:solidFill>
              </a:rPr>
              <a:t>Dr Bablin Molik, Chief Executive, Sight Cymru </a:t>
            </a: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2900" b="1" dirty="0">
              <a:solidFill>
                <a:srgbClr val="000000"/>
              </a:solidFill>
            </a:endParaRP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900" b="1" dirty="0">
                <a:solidFill>
                  <a:srgbClr val="000000"/>
                </a:solidFill>
              </a:rPr>
              <a:t>Ms Rhianon Reynolds, Aneurin Bevan UHB </a:t>
            </a:r>
          </a:p>
          <a:p>
            <a:pPr marL="0" indent="0" defTabSz="914400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2900" b="1" dirty="0">
              <a:solidFill>
                <a:srgbClr val="000000"/>
              </a:solidFill>
              <a:cs typeface="Calibri"/>
            </a:endParaRPr>
          </a:p>
          <a:p>
            <a:pPr marL="0" indent="0" defTabSz="914400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900" b="1" dirty="0">
                <a:solidFill>
                  <a:srgbClr val="000000"/>
                </a:solidFill>
                <a:cs typeface="Calibri"/>
              </a:rPr>
              <a:t>Mr Ahmed </a:t>
            </a:r>
            <a:r>
              <a:rPr lang="en-GB" sz="2900" b="1" dirty="0" err="1">
                <a:solidFill>
                  <a:srgbClr val="000000"/>
                </a:solidFill>
                <a:cs typeface="Calibri"/>
              </a:rPr>
              <a:t>Kasb</a:t>
            </a:r>
            <a:r>
              <a:rPr lang="en-GB" sz="2900" b="1" dirty="0">
                <a:solidFill>
                  <a:srgbClr val="000000"/>
                </a:solidFill>
                <a:cs typeface="Calibri"/>
              </a:rPr>
              <a:t>, Aneurin Bevan UHB</a:t>
            </a: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2900" b="1" dirty="0">
              <a:solidFill>
                <a:srgbClr val="000000"/>
              </a:solidFill>
            </a:endParaRP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900" b="1" dirty="0">
                <a:solidFill>
                  <a:srgbClr val="000000"/>
                </a:solidFill>
              </a:rPr>
              <a:t>Sali Davies, Chief Executive, Optometry Wales </a:t>
            </a: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3411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8A4F449-1B3F-2819-F291-A4DEB9416A45}"/>
              </a:ext>
            </a:extLst>
          </p:cNvPr>
          <p:cNvSpPr txBox="1">
            <a:spLocks/>
          </p:cNvSpPr>
          <p:nvPr/>
        </p:nvSpPr>
        <p:spPr>
          <a:xfrm>
            <a:off x="827584" y="489050"/>
            <a:ext cx="7128792" cy="6036293"/>
          </a:xfrm>
          <a:prstGeom prst="rect">
            <a:avLst/>
          </a:prstGeom>
        </p:spPr>
        <p:txBody>
          <a:bodyPr rtlCol="0" anchor="ctr"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900" dirty="0">
              <a:solidFill>
                <a:srgbClr val="000000"/>
              </a:solidFill>
            </a:endParaRP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900" b="1" dirty="0">
                <a:solidFill>
                  <a:srgbClr val="000000"/>
                </a:solidFill>
              </a:rPr>
              <a:t> Stakeholder Group</a:t>
            </a: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900" dirty="0">
                <a:solidFill>
                  <a:srgbClr val="000000"/>
                </a:solidFill>
              </a:rPr>
              <a:t>Patients</a:t>
            </a: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900" dirty="0">
                <a:solidFill>
                  <a:srgbClr val="000000"/>
                </a:solidFill>
              </a:rPr>
              <a:t>Third sector organisations</a:t>
            </a: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900" dirty="0">
                <a:solidFill>
                  <a:srgbClr val="000000"/>
                </a:solidFill>
              </a:rPr>
              <a:t>Optometrists </a:t>
            </a: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900" dirty="0">
                <a:solidFill>
                  <a:srgbClr val="000000"/>
                </a:solidFill>
              </a:rPr>
              <a:t>Ophthalmologists</a:t>
            </a: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900" dirty="0">
                <a:solidFill>
                  <a:srgbClr val="000000"/>
                </a:solidFill>
              </a:rPr>
              <a:t>Nurses</a:t>
            </a: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900" dirty="0">
                <a:solidFill>
                  <a:srgbClr val="000000"/>
                </a:solidFill>
              </a:rPr>
              <a:t>Managers</a:t>
            </a:r>
          </a:p>
          <a:p>
            <a:pPr marL="0" indent="0" defTabSz="91440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866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6206583-4C9B-4DF0-96D9-2BD8C84072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644" y="346167"/>
            <a:ext cx="1588946" cy="1588946"/>
          </a:xfrm>
          <a:prstGeom prst="rect">
            <a:avLst/>
          </a:prstGeom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88156" y="431062"/>
            <a:ext cx="2438274" cy="137815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87715AB-2444-454D-A29D-B498AAAD16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9649" y="2639045"/>
            <a:ext cx="1588934" cy="158893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62E5457-0DE0-41BA-8B36-1D36A0A1967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38998" y="4930535"/>
            <a:ext cx="1581298" cy="1581298"/>
          </a:xfrm>
          <a:prstGeom prst="rect">
            <a:avLst/>
          </a:prstGeom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A5A17FC0-D416-4C8B-A9E6-5924D352B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6345" y="-680"/>
            <a:ext cx="3177655" cy="6858681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982DC870-E8E5-4050-B10C-CC24FC67E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2285774"/>
            <a:ext cx="6015556" cy="0"/>
          </a:xfrm>
          <a:prstGeom prst="line">
            <a:avLst/>
          </a:prstGeom>
          <a:ln w="101600">
            <a:solidFill>
              <a:srgbClr val="4040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FF76A74F-C283-4DED-BD4D-086753B7CB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4571549"/>
            <a:ext cx="6085489" cy="0"/>
          </a:xfrm>
          <a:prstGeom prst="line">
            <a:avLst/>
          </a:prstGeom>
          <a:ln w="101600">
            <a:solidFill>
              <a:srgbClr val="4040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3B2791FB-B2F7-4BBE-B8D8-74C37FF9E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048239" y="-680"/>
            <a:ext cx="0" cy="6858003"/>
          </a:xfrm>
          <a:prstGeom prst="line">
            <a:avLst/>
          </a:prstGeom>
          <a:ln w="101600">
            <a:solidFill>
              <a:srgbClr val="4040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9891B5DE-6811-4844-BB18-472A3F360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15556" y="-680"/>
            <a:ext cx="0" cy="2240280"/>
          </a:xfrm>
          <a:prstGeom prst="line">
            <a:avLst/>
          </a:prstGeom>
          <a:ln w="101600">
            <a:solidFill>
              <a:srgbClr val="4040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623D03E0-4371-4EA1-83C1-3233A4844E5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98608" y="2636436"/>
            <a:ext cx="1662082" cy="1714847"/>
          </a:xfrm>
          <a:prstGeom prst="rect">
            <a:avLst/>
          </a:prstGeom>
        </p:spPr>
      </p:pic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77A9CA3A-7216-41E0-B3CD-058077FD39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55477" y="4571549"/>
            <a:ext cx="1419521" cy="0"/>
          </a:xfrm>
          <a:prstGeom prst="line">
            <a:avLst/>
          </a:prstGeom>
          <a:ln w="15875">
            <a:solidFill>
              <a:srgbClr val="FFFFFF">
                <a:alpha val="75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3" name="Title 1"/>
          <p:cNvSpPr txBox="1">
            <a:spLocks/>
          </p:cNvSpPr>
          <p:nvPr/>
        </p:nvSpPr>
        <p:spPr bwMode="auto">
          <a:xfrm>
            <a:off x="-828600" y="6372298"/>
            <a:ext cx="10464801" cy="330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400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GB" altLang="en-US" sz="8000" b="1">
              <a:solidFill>
                <a:schemeClr val="tx2"/>
              </a:solidFill>
              <a:latin typeface="Calibri Light" panose="020F03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C5D223E-2EE7-40A1-9DA4-01981D5A63E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6180" y="4930535"/>
            <a:ext cx="1629550" cy="162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211218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E467A-1033-A34E-B6C3-A5C638BC8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anchor="b">
            <a:normAutofit/>
          </a:bodyPr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D9339-F4F3-164E-83A5-0A8938478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414586"/>
            <a:ext cx="8229600" cy="4525963"/>
          </a:xfrm>
        </p:spPr>
        <p:txBody>
          <a:bodyPr wrap="square" anchor="t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People diagnosed with wet AMD and glaucoma require life-long ophthalmic support, monitoring, and treatment to avoid irreversible sight loss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2800" dirty="0">
                <a:effectLst/>
                <a:ea typeface="Calibri" panose="020F0502020204030204" pitchFamily="34" charset="0"/>
              </a:rPr>
              <a:t>Management of chronic eye diseases typically takes place in hospital eye services (HES) which are heavily oversubscribed</a:t>
            </a:r>
          </a:p>
          <a:p>
            <a:endParaRPr lang="en-GB" sz="1000" dirty="0">
              <a:effectLst/>
              <a:ea typeface="Calibri" panose="020F0502020204030204" pitchFamily="34" charset="0"/>
            </a:endParaRPr>
          </a:p>
          <a:p>
            <a:r>
              <a:rPr lang="en-GB" sz="2800" dirty="0">
                <a:ea typeface="Calibri" panose="020F0502020204030204" pitchFamily="34" charset="0"/>
              </a:rPr>
              <a:t>So what happens if optometrists in their practices help out?</a:t>
            </a:r>
            <a:endParaRPr lang="en-GB" sz="28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88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B5A00-F40D-0E4A-B409-E18ED0B53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192" y="-24045"/>
            <a:ext cx="8229600" cy="1143000"/>
          </a:xfrm>
        </p:spPr>
        <p:txBody>
          <a:bodyPr wrap="square" anchor="b">
            <a:normAutofit/>
          </a:bodyPr>
          <a:lstStyle/>
          <a:p>
            <a:pPr algn="l"/>
            <a:r>
              <a:rPr lang="en-US" sz="3600" b="1" dirty="0"/>
              <a:t>Health Economic modelling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F247A-569A-4943-922E-1F537EB76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236" y="1482937"/>
            <a:ext cx="8771513" cy="1872208"/>
          </a:xfrm>
        </p:spPr>
        <p:txBody>
          <a:bodyPr wrap="square" anchor="t">
            <a:noAutofit/>
          </a:bodyPr>
          <a:lstStyle/>
          <a:p>
            <a:r>
              <a:rPr lang="en-US" sz="2800" dirty="0"/>
              <a:t>Health economic modelling allows us to try things out based on what we have learned from the services.</a:t>
            </a:r>
          </a:p>
          <a:p>
            <a:endParaRPr lang="en-US" sz="2800" dirty="0"/>
          </a:p>
          <a:p>
            <a:r>
              <a:rPr lang="en-US" sz="2800" dirty="0"/>
              <a:t>Maps people’s time and the costs </a:t>
            </a:r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662C6767-1408-1FA3-4EBE-5C4154153D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057" y="4273070"/>
            <a:ext cx="7696986" cy="2776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228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B25D4-D99C-D3FF-6BD5-081CDA854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6524"/>
            <a:ext cx="8515350" cy="1325563"/>
          </a:xfrm>
        </p:spPr>
        <p:txBody>
          <a:bodyPr/>
          <a:lstStyle/>
          <a:p>
            <a:pPr algn="l"/>
            <a:r>
              <a:rPr lang="en-GB" sz="2800" b="1" dirty="0"/>
              <a:t>Wet AMD Results – in 1 year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7F8879-7675-2897-E1FE-1A2CD8938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5</a:t>
            </a:fld>
            <a:endParaRPr lang="en"/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84318CAB-08E4-B4A8-7FAD-96D26AF433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857757"/>
              </p:ext>
            </p:extLst>
          </p:nvPr>
        </p:nvGraphicFramePr>
        <p:xfrm>
          <a:off x="681318" y="1416424"/>
          <a:ext cx="7951695" cy="53380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9764">
                  <a:extLst>
                    <a:ext uri="{9D8B030D-6E8A-4147-A177-3AD203B41FA5}">
                      <a16:colId xmlns:a16="http://schemas.microsoft.com/office/drawing/2014/main" val="2287328455"/>
                    </a:ext>
                  </a:extLst>
                </a:gridCol>
                <a:gridCol w="1783977">
                  <a:extLst>
                    <a:ext uri="{9D8B030D-6E8A-4147-A177-3AD203B41FA5}">
                      <a16:colId xmlns:a16="http://schemas.microsoft.com/office/drawing/2014/main" val="917734233"/>
                    </a:ext>
                  </a:extLst>
                </a:gridCol>
                <a:gridCol w="1874257">
                  <a:extLst>
                    <a:ext uri="{9D8B030D-6E8A-4147-A177-3AD203B41FA5}">
                      <a16:colId xmlns:a16="http://schemas.microsoft.com/office/drawing/2014/main" val="2507231214"/>
                    </a:ext>
                  </a:extLst>
                </a:gridCol>
                <a:gridCol w="1693697">
                  <a:extLst>
                    <a:ext uri="{9D8B030D-6E8A-4147-A177-3AD203B41FA5}">
                      <a16:colId xmlns:a16="http://schemas.microsoft.com/office/drawing/2014/main" val="3310903158"/>
                    </a:ext>
                  </a:extLst>
                </a:gridCol>
              </a:tblGrid>
              <a:tr h="659560">
                <a:tc>
                  <a:txBody>
                    <a:bodyPr/>
                    <a:lstStyle/>
                    <a:p>
                      <a:r>
                        <a:rPr lang="en-GB" sz="1600" dirty="0"/>
                        <a:t>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Traditional Wet AMD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With Consultant Virtual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Wet AMD Optometry Decision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4314866"/>
                  </a:ext>
                </a:extLst>
              </a:tr>
              <a:tr h="659560">
                <a:tc>
                  <a:txBody>
                    <a:bodyPr/>
                    <a:lstStyle/>
                    <a:p>
                      <a:r>
                        <a:rPr lang="en-GB" sz="1600" dirty="0"/>
                        <a:t>Costs to run service for 1 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£217,147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£185,820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£184,289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9454793"/>
                  </a:ext>
                </a:extLst>
              </a:tr>
              <a:tr h="659560">
                <a:tc>
                  <a:txBody>
                    <a:bodyPr/>
                    <a:lstStyle/>
                    <a:p>
                      <a:r>
                        <a:rPr lang="en-GB" sz="1600" dirty="0"/>
                        <a:t>Number Optom visits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1461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5002060"/>
                  </a:ext>
                </a:extLst>
              </a:tr>
              <a:tr h="659560">
                <a:tc>
                  <a:txBody>
                    <a:bodyPr/>
                    <a:lstStyle/>
                    <a:p>
                      <a:r>
                        <a:rPr lang="en-GB" sz="1600" b="1" dirty="0"/>
                        <a:t>Number of HES visits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947882"/>
                  </a:ext>
                </a:extLst>
              </a:tr>
              <a:tr h="659560">
                <a:tc>
                  <a:txBody>
                    <a:bodyPr/>
                    <a:lstStyle/>
                    <a:p>
                      <a:r>
                        <a:rPr lang="en-GB" sz="1600" b="1" dirty="0"/>
                        <a:t>Number ophthalmology virtual reviews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97473199"/>
                  </a:ext>
                </a:extLst>
              </a:tr>
              <a:tr h="625607">
                <a:tc>
                  <a:txBody>
                    <a:bodyPr/>
                    <a:lstStyle/>
                    <a:p>
                      <a:r>
                        <a:rPr lang="en-GB" sz="1600" dirty="0"/>
                        <a:t>Average waiting time for secondary care appt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585 days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 days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 days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64625685"/>
                  </a:ext>
                </a:extLst>
              </a:tr>
              <a:tr h="625607">
                <a:tc>
                  <a:txBody>
                    <a:bodyPr/>
                    <a:lstStyle/>
                    <a:p>
                      <a:r>
                        <a:rPr lang="en-GB" sz="1600" dirty="0"/>
                        <a:t>Number left on waiting list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2318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8764150"/>
                  </a:ext>
                </a:extLst>
              </a:tr>
              <a:tr h="625607">
                <a:tc>
                  <a:txBody>
                    <a:bodyPr/>
                    <a:lstStyle/>
                    <a:p>
                      <a:r>
                        <a:rPr lang="en-GB" sz="1600" dirty="0"/>
                        <a:t>% of time consultant is “busy”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77%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21%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20%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54085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2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7F8879-7675-2897-E1FE-1A2CD8938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6</a:t>
            </a:fld>
            <a:endParaRPr lang="en"/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84318CAB-08E4-B4A8-7FAD-96D26AF433EA}"/>
              </a:ext>
            </a:extLst>
          </p:cNvPr>
          <p:cNvGraphicFramePr>
            <a:graphicFrameLocks noGrp="1"/>
          </p:cNvGraphicFramePr>
          <p:nvPr/>
        </p:nvGraphicFramePr>
        <p:xfrm>
          <a:off x="681318" y="1416424"/>
          <a:ext cx="7951695" cy="53380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9764">
                  <a:extLst>
                    <a:ext uri="{9D8B030D-6E8A-4147-A177-3AD203B41FA5}">
                      <a16:colId xmlns:a16="http://schemas.microsoft.com/office/drawing/2014/main" val="2287328455"/>
                    </a:ext>
                  </a:extLst>
                </a:gridCol>
                <a:gridCol w="1783977">
                  <a:extLst>
                    <a:ext uri="{9D8B030D-6E8A-4147-A177-3AD203B41FA5}">
                      <a16:colId xmlns:a16="http://schemas.microsoft.com/office/drawing/2014/main" val="917734233"/>
                    </a:ext>
                  </a:extLst>
                </a:gridCol>
                <a:gridCol w="1874257">
                  <a:extLst>
                    <a:ext uri="{9D8B030D-6E8A-4147-A177-3AD203B41FA5}">
                      <a16:colId xmlns:a16="http://schemas.microsoft.com/office/drawing/2014/main" val="2507231214"/>
                    </a:ext>
                  </a:extLst>
                </a:gridCol>
                <a:gridCol w="1693697">
                  <a:extLst>
                    <a:ext uri="{9D8B030D-6E8A-4147-A177-3AD203B41FA5}">
                      <a16:colId xmlns:a16="http://schemas.microsoft.com/office/drawing/2014/main" val="3310903158"/>
                    </a:ext>
                  </a:extLst>
                </a:gridCol>
              </a:tblGrid>
              <a:tr h="659560">
                <a:tc>
                  <a:txBody>
                    <a:bodyPr/>
                    <a:lstStyle/>
                    <a:p>
                      <a:r>
                        <a:rPr lang="en-GB" sz="1600" dirty="0"/>
                        <a:t>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Traditional Wet AMD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With Consultant Virtual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Wet AMD Optometry Decision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4314866"/>
                  </a:ext>
                </a:extLst>
              </a:tr>
              <a:tr h="659560">
                <a:tc>
                  <a:txBody>
                    <a:bodyPr/>
                    <a:lstStyle/>
                    <a:p>
                      <a:r>
                        <a:rPr lang="en-GB" sz="1600" dirty="0"/>
                        <a:t>Costs to run service for 1 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£217,147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£185,820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£184,289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9454793"/>
                  </a:ext>
                </a:extLst>
              </a:tr>
              <a:tr h="659560">
                <a:tc>
                  <a:txBody>
                    <a:bodyPr/>
                    <a:lstStyle/>
                    <a:p>
                      <a:r>
                        <a:rPr lang="en-GB" sz="1600" dirty="0"/>
                        <a:t>Number Optom visits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1461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5002060"/>
                  </a:ext>
                </a:extLst>
              </a:tr>
              <a:tr h="659560">
                <a:tc>
                  <a:txBody>
                    <a:bodyPr/>
                    <a:lstStyle/>
                    <a:p>
                      <a:r>
                        <a:rPr lang="en-GB" sz="1600" b="1" dirty="0"/>
                        <a:t>Number of HES visits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947882"/>
                  </a:ext>
                </a:extLst>
              </a:tr>
              <a:tr h="659560">
                <a:tc>
                  <a:txBody>
                    <a:bodyPr/>
                    <a:lstStyle/>
                    <a:p>
                      <a:r>
                        <a:rPr lang="en-GB" sz="1600" b="1" dirty="0"/>
                        <a:t>Number ophthalmology virtual reviews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97473199"/>
                  </a:ext>
                </a:extLst>
              </a:tr>
              <a:tr h="625607">
                <a:tc>
                  <a:txBody>
                    <a:bodyPr/>
                    <a:lstStyle/>
                    <a:p>
                      <a:r>
                        <a:rPr lang="en-GB" sz="1600" dirty="0"/>
                        <a:t>Average waiting time for secondary care appt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585 days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 days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 days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64625685"/>
                  </a:ext>
                </a:extLst>
              </a:tr>
              <a:tr h="625607">
                <a:tc>
                  <a:txBody>
                    <a:bodyPr/>
                    <a:lstStyle/>
                    <a:p>
                      <a:r>
                        <a:rPr lang="en-GB" sz="1600" dirty="0"/>
                        <a:t>Number left on waiting list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2318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8764150"/>
                  </a:ext>
                </a:extLst>
              </a:tr>
              <a:tr h="625607">
                <a:tc>
                  <a:txBody>
                    <a:bodyPr/>
                    <a:lstStyle/>
                    <a:p>
                      <a:r>
                        <a:rPr lang="en-GB" sz="1600" dirty="0"/>
                        <a:t>% of time consultant is “busy”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77%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21%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20%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54085582"/>
                  </a:ext>
                </a:extLst>
              </a:tr>
            </a:tbl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7D7F39DC-1965-86DC-D02F-0D813A6026E0}"/>
              </a:ext>
            </a:extLst>
          </p:cNvPr>
          <p:cNvSpPr/>
          <p:nvPr/>
        </p:nvSpPr>
        <p:spPr>
          <a:xfrm>
            <a:off x="3066062" y="2191077"/>
            <a:ext cx="5383510" cy="720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78AC722-BBEA-129A-E781-32A8F0D4B1D0}"/>
              </a:ext>
            </a:extLst>
          </p:cNvPr>
          <p:cNvSpPr/>
          <p:nvPr/>
        </p:nvSpPr>
        <p:spPr>
          <a:xfrm>
            <a:off x="3284240" y="4877544"/>
            <a:ext cx="5383510" cy="720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1B8C478-3E59-57E0-48B9-86FB6B63AB42}"/>
              </a:ext>
            </a:extLst>
          </p:cNvPr>
          <p:cNvSpPr txBox="1">
            <a:spLocks/>
          </p:cNvSpPr>
          <p:nvPr/>
        </p:nvSpPr>
        <p:spPr bwMode="auto">
          <a:xfrm>
            <a:off x="314325" y="118919"/>
            <a:ext cx="851535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defTabSz="914400"/>
            <a:r>
              <a:rPr lang="en-GB" sz="2800" b="1" dirty="0"/>
              <a:t>Wet AMD Results – in 1 year </a:t>
            </a:r>
          </a:p>
        </p:txBody>
      </p:sp>
    </p:spTree>
    <p:extLst>
      <p:ext uri="{BB962C8B-B14F-4D97-AF65-F5344CB8AC3E}">
        <p14:creationId xmlns:p14="http://schemas.microsoft.com/office/powerpoint/2010/main" val="2191128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7F8879-7675-2897-E1FE-1A2CD8938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7</a:t>
            </a:fld>
            <a:endParaRPr lang="en"/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84318CAB-08E4-B4A8-7FAD-96D26AF433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931562"/>
              </p:ext>
            </p:extLst>
          </p:nvPr>
        </p:nvGraphicFramePr>
        <p:xfrm>
          <a:off x="681318" y="1416424"/>
          <a:ext cx="7951695" cy="53380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9764">
                  <a:extLst>
                    <a:ext uri="{9D8B030D-6E8A-4147-A177-3AD203B41FA5}">
                      <a16:colId xmlns:a16="http://schemas.microsoft.com/office/drawing/2014/main" val="2287328455"/>
                    </a:ext>
                  </a:extLst>
                </a:gridCol>
                <a:gridCol w="1783977">
                  <a:extLst>
                    <a:ext uri="{9D8B030D-6E8A-4147-A177-3AD203B41FA5}">
                      <a16:colId xmlns:a16="http://schemas.microsoft.com/office/drawing/2014/main" val="917734233"/>
                    </a:ext>
                  </a:extLst>
                </a:gridCol>
                <a:gridCol w="1874257">
                  <a:extLst>
                    <a:ext uri="{9D8B030D-6E8A-4147-A177-3AD203B41FA5}">
                      <a16:colId xmlns:a16="http://schemas.microsoft.com/office/drawing/2014/main" val="2507231214"/>
                    </a:ext>
                  </a:extLst>
                </a:gridCol>
                <a:gridCol w="1693697">
                  <a:extLst>
                    <a:ext uri="{9D8B030D-6E8A-4147-A177-3AD203B41FA5}">
                      <a16:colId xmlns:a16="http://schemas.microsoft.com/office/drawing/2014/main" val="3310903158"/>
                    </a:ext>
                  </a:extLst>
                </a:gridCol>
              </a:tblGrid>
              <a:tr h="659560">
                <a:tc>
                  <a:txBody>
                    <a:bodyPr/>
                    <a:lstStyle/>
                    <a:p>
                      <a:r>
                        <a:rPr lang="en-GB" sz="1600" dirty="0"/>
                        <a:t>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Traditional Wet AMD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With Consultant Virtual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Wet AMD Optometry Decision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4314866"/>
                  </a:ext>
                </a:extLst>
              </a:tr>
              <a:tr h="659560">
                <a:tc>
                  <a:txBody>
                    <a:bodyPr/>
                    <a:lstStyle/>
                    <a:p>
                      <a:r>
                        <a:rPr lang="en-GB" sz="1600" dirty="0"/>
                        <a:t>Costs to run service for 1 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£217,147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£185,820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£184,289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9454793"/>
                  </a:ext>
                </a:extLst>
              </a:tr>
              <a:tr h="659560">
                <a:tc>
                  <a:txBody>
                    <a:bodyPr/>
                    <a:lstStyle/>
                    <a:p>
                      <a:r>
                        <a:rPr lang="en-GB" sz="1600" dirty="0"/>
                        <a:t>Number Optom visits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1461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5002060"/>
                  </a:ext>
                </a:extLst>
              </a:tr>
              <a:tr h="659560">
                <a:tc>
                  <a:txBody>
                    <a:bodyPr/>
                    <a:lstStyle/>
                    <a:p>
                      <a:r>
                        <a:rPr lang="en-GB" sz="1600" b="1" dirty="0"/>
                        <a:t>Number of HES visits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947882"/>
                  </a:ext>
                </a:extLst>
              </a:tr>
              <a:tr h="659560">
                <a:tc>
                  <a:txBody>
                    <a:bodyPr/>
                    <a:lstStyle/>
                    <a:p>
                      <a:r>
                        <a:rPr lang="en-GB" sz="1600" b="1" dirty="0"/>
                        <a:t>Number ophthalmology virtual reviews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97473199"/>
                  </a:ext>
                </a:extLst>
              </a:tr>
              <a:tr h="625607">
                <a:tc>
                  <a:txBody>
                    <a:bodyPr/>
                    <a:lstStyle/>
                    <a:p>
                      <a:r>
                        <a:rPr lang="en-GB" sz="1600" dirty="0"/>
                        <a:t>Average waiting time for secondary care appt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585 days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 days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 days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64625685"/>
                  </a:ext>
                </a:extLst>
              </a:tr>
              <a:tr h="625607">
                <a:tc>
                  <a:txBody>
                    <a:bodyPr/>
                    <a:lstStyle/>
                    <a:p>
                      <a:r>
                        <a:rPr lang="en-GB" sz="1600" dirty="0"/>
                        <a:t>Number left on waiting list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2318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8764150"/>
                  </a:ext>
                </a:extLst>
              </a:tr>
              <a:tr h="625607">
                <a:tc>
                  <a:txBody>
                    <a:bodyPr/>
                    <a:lstStyle/>
                    <a:p>
                      <a:r>
                        <a:rPr lang="en-GB" sz="1600" dirty="0"/>
                        <a:t>% of time consultant is “busy”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77%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21%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20%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54085582"/>
                  </a:ext>
                </a:extLst>
              </a:tr>
            </a:tbl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7D7F39DC-1965-86DC-D02F-0D813A6026E0}"/>
              </a:ext>
            </a:extLst>
          </p:cNvPr>
          <p:cNvSpPr/>
          <p:nvPr/>
        </p:nvSpPr>
        <p:spPr>
          <a:xfrm>
            <a:off x="3118730" y="5356360"/>
            <a:ext cx="5383510" cy="720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DF7E18E-7263-AA13-08CC-1A20D22994E6}"/>
              </a:ext>
            </a:extLst>
          </p:cNvPr>
          <p:cNvSpPr txBox="1">
            <a:spLocks/>
          </p:cNvSpPr>
          <p:nvPr/>
        </p:nvSpPr>
        <p:spPr bwMode="auto">
          <a:xfrm>
            <a:off x="0" y="136524"/>
            <a:ext cx="851535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defTabSz="914400"/>
            <a:r>
              <a:rPr lang="en-GB" sz="2800" b="1"/>
              <a:t>Wet AMD Results – in 1 year 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3936581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7F8879-7675-2897-E1FE-1A2CD8938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8</a:t>
            </a:fld>
            <a:endParaRPr lang="en"/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84318CAB-08E4-B4A8-7FAD-96D26AF433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4872057"/>
              </p:ext>
            </p:extLst>
          </p:nvPr>
        </p:nvGraphicFramePr>
        <p:xfrm>
          <a:off x="681318" y="1416424"/>
          <a:ext cx="7951695" cy="53380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9764">
                  <a:extLst>
                    <a:ext uri="{9D8B030D-6E8A-4147-A177-3AD203B41FA5}">
                      <a16:colId xmlns:a16="http://schemas.microsoft.com/office/drawing/2014/main" val="2287328455"/>
                    </a:ext>
                  </a:extLst>
                </a:gridCol>
                <a:gridCol w="1783977">
                  <a:extLst>
                    <a:ext uri="{9D8B030D-6E8A-4147-A177-3AD203B41FA5}">
                      <a16:colId xmlns:a16="http://schemas.microsoft.com/office/drawing/2014/main" val="917734233"/>
                    </a:ext>
                  </a:extLst>
                </a:gridCol>
                <a:gridCol w="1874257">
                  <a:extLst>
                    <a:ext uri="{9D8B030D-6E8A-4147-A177-3AD203B41FA5}">
                      <a16:colId xmlns:a16="http://schemas.microsoft.com/office/drawing/2014/main" val="2507231214"/>
                    </a:ext>
                  </a:extLst>
                </a:gridCol>
                <a:gridCol w="1693697">
                  <a:extLst>
                    <a:ext uri="{9D8B030D-6E8A-4147-A177-3AD203B41FA5}">
                      <a16:colId xmlns:a16="http://schemas.microsoft.com/office/drawing/2014/main" val="3310903158"/>
                    </a:ext>
                  </a:extLst>
                </a:gridCol>
              </a:tblGrid>
              <a:tr h="659560">
                <a:tc>
                  <a:txBody>
                    <a:bodyPr/>
                    <a:lstStyle/>
                    <a:p>
                      <a:r>
                        <a:rPr lang="en-GB" sz="1600" dirty="0"/>
                        <a:t>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Traditional Wet AMD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With Consultant Virtual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Wet AMD Optometry Decision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4314866"/>
                  </a:ext>
                </a:extLst>
              </a:tr>
              <a:tr h="659560">
                <a:tc>
                  <a:txBody>
                    <a:bodyPr/>
                    <a:lstStyle/>
                    <a:p>
                      <a:r>
                        <a:rPr lang="en-GB" sz="1600" dirty="0"/>
                        <a:t>Costs to run service for 1 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£217,147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£185,820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£184,289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9454793"/>
                  </a:ext>
                </a:extLst>
              </a:tr>
              <a:tr h="659560">
                <a:tc>
                  <a:txBody>
                    <a:bodyPr/>
                    <a:lstStyle/>
                    <a:p>
                      <a:r>
                        <a:rPr lang="en-GB" sz="1600" dirty="0"/>
                        <a:t>Number Optom visits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1461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5002060"/>
                  </a:ext>
                </a:extLst>
              </a:tr>
              <a:tr h="659560">
                <a:tc>
                  <a:txBody>
                    <a:bodyPr/>
                    <a:lstStyle/>
                    <a:p>
                      <a:r>
                        <a:rPr lang="en-GB" sz="1600" b="1" dirty="0"/>
                        <a:t>Number of HES visits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947882"/>
                  </a:ext>
                </a:extLst>
              </a:tr>
              <a:tr h="659560">
                <a:tc>
                  <a:txBody>
                    <a:bodyPr/>
                    <a:lstStyle/>
                    <a:p>
                      <a:r>
                        <a:rPr lang="en-GB" sz="1600" b="1" dirty="0"/>
                        <a:t>Number ophthalmology virtual reviews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97473199"/>
                  </a:ext>
                </a:extLst>
              </a:tr>
              <a:tr h="625607">
                <a:tc>
                  <a:txBody>
                    <a:bodyPr/>
                    <a:lstStyle/>
                    <a:p>
                      <a:r>
                        <a:rPr lang="en-GB" sz="1600" dirty="0"/>
                        <a:t>Average waiting time for secondary care appt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585 days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 days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 days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64625685"/>
                  </a:ext>
                </a:extLst>
              </a:tr>
              <a:tr h="625607">
                <a:tc>
                  <a:txBody>
                    <a:bodyPr/>
                    <a:lstStyle/>
                    <a:p>
                      <a:r>
                        <a:rPr lang="en-GB" sz="1600" dirty="0"/>
                        <a:t>Number left on waiting list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2318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8764150"/>
                  </a:ext>
                </a:extLst>
              </a:tr>
              <a:tr h="625607">
                <a:tc>
                  <a:txBody>
                    <a:bodyPr/>
                    <a:lstStyle/>
                    <a:p>
                      <a:r>
                        <a:rPr lang="en-GB" sz="1600" dirty="0"/>
                        <a:t>% of time consultant is “busy”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77%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21%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+mj-lt"/>
                        </a:rPr>
                        <a:t>20%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54085582"/>
                  </a:ext>
                </a:extLst>
              </a:tr>
            </a:tbl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7D7F39DC-1965-86DC-D02F-0D813A6026E0}"/>
              </a:ext>
            </a:extLst>
          </p:cNvPr>
          <p:cNvSpPr/>
          <p:nvPr/>
        </p:nvSpPr>
        <p:spPr>
          <a:xfrm>
            <a:off x="3112764" y="5954568"/>
            <a:ext cx="5383510" cy="720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4E1F5BE-BA1D-F27C-B94D-658FC14C5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6524"/>
            <a:ext cx="8515350" cy="1325563"/>
          </a:xfrm>
        </p:spPr>
        <p:txBody>
          <a:bodyPr/>
          <a:lstStyle/>
          <a:p>
            <a:pPr algn="l"/>
            <a:r>
              <a:rPr lang="en-GB" sz="2800" b="1" dirty="0"/>
              <a:t>Wet AMD Results – in 1 year </a:t>
            </a:r>
          </a:p>
        </p:txBody>
      </p:sp>
    </p:spTree>
    <p:extLst>
      <p:ext uri="{BB962C8B-B14F-4D97-AF65-F5344CB8AC3E}">
        <p14:creationId xmlns:p14="http://schemas.microsoft.com/office/powerpoint/2010/main" val="1529134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FDB1A19-0ED4-ABB6-5438-F4A7D556C5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511343"/>
              </p:ext>
            </p:extLst>
          </p:nvPr>
        </p:nvGraphicFramePr>
        <p:xfrm>
          <a:off x="484095" y="1219200"/>
          <a:ext cx="8435788" cy="538260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994789">
                  <a:extLst>
                    <a:ext uri="{9D8B030D-6E8A-4147-A177-3AD203B41FA5}">
                      <a16:colId xmlns:a16="http://schemas.microsoft.com/office/drawing/2014/main" val="1768636374"/>
                    </a:ext>
                  </a:extLst>
                </a:gridCol>
                <a:gridCol w="1165124">
                  <a:extLst>
                    <a:ext uri="{9D8B030D-6E8A-4147-A177-3AD203B41FA5}">
                      <a16:colId xmlns:a16="http://schemas.microsoft.com/office/drawing/2014/main" val="2373484293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656724463"/>
                    </a:ext>
                  </a:extLst>
                </a:gridCol>
                <a:gridCol w="1256611">
                  <a:extLst>
                    <a:ext uri="{9D8B030D-6E8A-4147-A177-3AD203B41FA5}">
                      <a16:colId xmlns:a16="http://schemas.microsoft.com/office/drawing/2014/main" val="3764434042"/>
                    </a:ext>
                  </a:extLst>
                </a:gridCol>
                <a:gridCol w="1579104">
                  <a:extLst>
                    <a:ext uri="{9D8B030D-6E8A-4147-A177-3AD203B41FA5}">
                      <a16:colId xmlns:a16="http://schemas.microsoft.com/office/drawing/2014/main" val="768558243"/>
                    </a:ext>
                  </a:extLst>
                </a:gridCol>
              </a:tblGrid>
              <a:tr h="88532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Service Model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Outcome</a:t>
                      </a: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Traditional Glaucoma</a:t>
                      </a: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Consultant Virtual Review</a:t>
                      </a: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Primary Care Decision</a:t>
                      </a: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Hospital Optometrist Virtual Review</a:t>
                      </a: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482469"/>
                  </a:ext>
                </a:extLst>
              </a:tr>
              <a:tr h="62997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Cost to run the service for 1 year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£311,824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£365,860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£300,819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r>
                        <a:rPr lang="en-GB" sz="16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£332,317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06320237"/>
                  </a:ext>
                </a:extLst>
              </a:tr>
              <a:tr h="62035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Number of optom appointments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0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3138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3138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3138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05764771"/>
                  </a:ext>
                </a:extLst>
              </a:tr>
              <a:tr h="63052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Number of HES appointments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2008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431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626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433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82982360"/>
                  </a:ext>
                </a:extLst>
              </a:tr>
              <a:tr h="88532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Number of ophthalmology virtual reviews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0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3138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0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3138 (with optometrist)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3039222"/>
                  </a:ext>
                </a:extLst>
              </a:tr>
              <a:tr h="62469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Average wait time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642 days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3 days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3 days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5 days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6317700"/>
                  </a:ext>
                </a:extLst>
              </a:tr>
              <a:tr h="513767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Number on the waiting list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6418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5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5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51787889"/>
                  </a:ext>
                </a:extLst>
              </a:tr>
              <a:tr h="41852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% time consultant is ‘busy’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54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22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 21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90677974"/>
                  </a:ext>
                </a:extLst>
              </a:tr>
            </a:tbl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2C658460-A36A-4430-29A1-D4085FA7C8DD}"/>
              </a:ext>
            </a:extLst>
          </p:cNvPr>
          <p:cNvSpPr/>
          <p:nvPr/>
        </p:nvSpPr>
        <p:spPr>
          <a:xfrm>
            <a:off x="3059832" y="4581128"/>
            <a:ext cx="5383510" cy="23563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A7CB1D7-551C-F689-E607-7A59AC004265}"/>
              </a:ext>
            </a:extLst>
          </p:cNvPr>
          <p:cNvSpPr txBox="1">
            <a:spLocks/>
          </p:cNvSpPr>
          <p:nvPr/>
        </p:nvSpPr>
        <p:spPr>
          <a:xfrm>
            <a:off x="628650" y="136524"/>
            <a:ext cx="7886700" cy="1325563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b="1" dirty="0"/>
              <a:t>Glaucoma Monitoring Results – in 1 year</a:t>
            </a:r>
          </a:p>
        </p:txBody>
      </p:sp>
    </p:spTree>
    <p:extLst>
      <p:ext uri="{BB962C8B-B14F-4D97-AF65-F5344CB8AC3E}">
        <p14:creationId xmlns:p14="http://schemas.microsoft.com/office/powerpoint/2010/main" val="127325324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 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CC66"/>
      </a:accent1>
      <a:accent2>
        <a:srgbClr val="0000FF"/>
      </a:accent2>
      <a:accent3>
        <a:srgbClr val="FFFFFF"/>
      </a:accent3>
      <a:accent4>
        <a:srgbClr val="000000"/>
      </a:accent4>
      <a:accent5>
        <a:srgbClr val="FFE2B8"/>
      </a:accent5>
      <a:accent6>
        <a:srgbClr val="0000E7"/>
      </a:accent6>
      <a:hlink>
        <a:srgbClr val="CC00CC"/>
      </a:hlink>
      <a:folHlink>
        <a:srgbClr val="C0C0C0"/>
      </a:folHlink>
    </a:clrScheme>
    <a:fontScheme name="Office Theme">
      <a:majorFont>
        <a:latin typeface="Arial"/>
        <a:ea typeface="ヒラギノ角ゴ Pro W3"/>
        <a:cs typeface="ヒラギノ角ゴ Pro W3"/>
      </a:majorFont>
      <a:minorFont>
        <a:latin typeface="Arial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_Office Theme">
  <a:themeElements>
    <a:clrScheme name="Custom 2">
      <a:dk1>
        <a:srgbClr val="0C0C0C"/>
      </a:dk1>
      <a:lt1>
        <a:sysClr val="window" lastClr="FFFFFF"/>
      </a:lt1>
      <a:dk2>
        <a:srgbClr val="17365D"/>
      </a:dk2>
      <a:lt2>
        <a:srgbClr val="FFFFFF"/>
      </a:lt2>
      <a:accent1>
        <a:srgbClr val="17365D"/>
      </a:accent1>
      <a:accent2>
        <a:srgbClr val="9B9810"/>
      </a:accent2>
      <a:accent3>
        <a:srgbClr val="A5A5A5"/>
      </a:accent3>
      <a:accent4>
        <a:srgbClr val="548DD4"/>
      </a:accent4>
      <a:accent5>
        <a:srgbClr val="17365D"/>
      </a:accent5>
      <a:accent6>
        <a:srgbClr val="8DB3E2"/>
      </a:accent6>
      <a:hlink>
        <a:srgbClr val="7F7F7F"/>
      </a:hlink>
      <a:folHlink>
        <a:srgbClr val="548DD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D4EDDBAEDA9D499B9F6383B73A6704" ma:contentTypeVersion="14" ma:contentTypeDescription="Create a new document." ma:contentTypeScope="" ma:versionID="4743915d41e98c98f4615978c58d433f">
  <xsd:schema xmlns:xsd="http://www.w3.org/2001/XMLSchema" xmlns:xs="http://www.w3.org/2001/XMLSchema" xmlns:p="http://schemas.microsoft.com/office/2006/metadata/properties" xmlns:ns2="32f0c94a-819f-4270-be54-8f20d12c5f78" xmlns:ns3="9f514e85-246f-41a1-b936-c863447846eb" targetNamespace="http://schemas.microsoft.com/office/2006/metadata/properties" ma:root="true" ma:fieldsID="826af1ce431e0e777972d95c8da3311a" ns2:_="" ns3:_="">
    <xsd:import namespace="32f0c94a-819f-4270-be54-8f20d12c5f78"/>
    <xsd:import namespace="9f514e85-246f-41a1-b936-c863447846e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f0c94a-819f-4270-be54-8f20d12c5f7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3dfab7ff-493e-4f05-914a-34e092f24bb1}" ma:internalName="TaxCatchAll" ma:showField="CatchAllData" ma:web="32f0c94a-819f-4270-be54-8f20d12c5f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514e85-246f-41a1-b936-c863447846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4ab117e7-6f4a-42cd-b5da-bc305b27d2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2f0c94a-819f-4270-be54-8f20d12c5f78" xsi:nil="true"/>
    <lcf76f155ced4ddcb4097134ff3c332f xmlns="9f514e85-246f-41a1-b936-c863447846e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D7812BF-3AD5-4041-A8D6-F1384660FD9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EE64B9B-1578-4D1C-8476-78D878EE67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f0c94a-819f-4270-be54-8f20d12c5f78"/>
    <ds:schemaRef ds:uri="9f514e85-246f-41a1-b936-c863447846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C305CF5-5E4E-4E04-A3C2-679522484083}">
  <ds:schemaRefs>
    <ds:schemaRef ds:uri="http://schemas.microsoft.com/office/2006/metadata/properties"/>
    <ds:schemaRef ds:uri="http://schemas.microsoft.com/office/infopath/2007/PartnerControls"/>
    <ds:schemaRef ds:uri="00a5d29c-9c95-45d4-95f0-5a44717a1a51"/>
    <ds:schemaRef ds:uri="976c4760-4b29-4fdb-bd9a-c53d18e96388"/>
    <ds:schemaRef ds:uri="32f0c94a-819f-4270-be54-8f20d12c5f78"/>
    <ds:schemaRef ds:uri="9f514e85-246f-41a1-b936-c863447846e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1116</Words>
  <Application>Microsoft Macintosh PowerPoint</Application>
  <PresentationFormat>On-screen Show (4:3)</PresentationFormat>
  <Paragraphs>281</Paragraphs>
  <Slides>19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19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Custom Design</vt:lpstr>
      <vt:lpstr>2_Office Theme</vt:lpstr>
      <vt:lpstr>2_Custom Design</vt:lpstr>
      <vt:lpstr>3_Custom Design</vt:lpstr>
      <vt:lpstr>1_Custom Design</vt:lpstr>
      <vt:lpstr>4_Custom Design</vt:lpstr>
      <vt:lpstr>5_Custom Design</vt:lpstr>
      <vt:lpstr>1_Office Theme</vt:lpstr>
      <vt:lpstr>PowerPoint Presentation</vt:lpstr>
      <vt:lpstr>PowerPoint Presentation</vt:lpstr>
      <vt:lpstr>Background</vt:lpstr>
      <vt:lpstr>Health Economic modelling </vt:lpstr>
      <vt:lpstr>Wet AMD Results – in 1 year </vt:lpstr>
      <vt:lpstr>PowerPoint Presentation</vt:lpstr>
      <vt:lpstr>PowerPoint Presentation</vt:lpstr>
      <vt:lpstr>Wet AMD Results – in 1 year </vt:lpstr>
      <vt:lpstr>PowerPoint Presentation</vt:lpstr>
      <vt:lpstr>PowerPoint Presentation</vt:lpstr>
      <vt:lpstr>PowerPoint Presentation</vt:lpstr>
      <vt:lpstr>Patients found optometry practices more accessible </vt:lpstr>
      <vt:lpstr>Referral Co-ordinators are important</vt:lpstr>
      <vt:lpstr>Effective communication between optometrists and ophthalmologists is important</vt:lpstr>
      <vt:lpstr>Patient information is essential</vt:lpstr>
      <vt:lpstr>PowerPoint Presentation</vt:lpstr>
      <vt:lpstr>What does this mean?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Barbara Ryan</dc:creator>
  <cp:lastModifiedBy>Richard Bowers</cp:lastModifiedBy>
  <cp:revision>18</cp:revision>
  <dcterms:created xsi:type="dcterms:W3CDTF">2021-01-10T18:42:17Z</dcterms:created>
  <dcterms:modified xsi:type="dcterms:W3CDTF">2023-11-21T23:04:29Z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0x010100973435F726053846BC4A249B6DAF552A</vt:lpwstr>
  </property>
</Properties>
</file>