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80" r:id="rId3"/>
    <p:sldId id="300" r:id="rId4"/>
    <p:sldId id="301" r:id="rId5"/>
    <p:sldId id="290" r:id="rId6"/>
    <p:sldId id="302" r:id="rId7"/>
  </p:sldIdLst>
  <p:sldSz cx="9144000" cy="6858000" type="screen4x3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2504" autoAdjust="0"/>
  </p:normalViewPr>
  <p:slideViewPr>
    <p:cSldViewPr snapToGrid="0" snapToObjects="1">
      <p:cViewPr varScale="1">
        <p:scale>
          <a:sx n="82" d="100"/>
          <a:sy n="82" d="100"/>
        </p:scale>
        <p:origin x="150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BAE9F-110B-47AB-AD5D-17F39D22CA04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93027-0670-41B3-9491-702D8C76F1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040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8ABFD-1FA2-4E4E-A61E-5125993475B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74D26-9FFF-DA4F-840C-1A5875482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3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74D26-9FFF-DA4F-840C-1A58754820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01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Jen comment: what is MDD?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74D26-9FFF-DA4F-840C-1A58754820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20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74D26-9FFF-DA4F-840C-1A58754820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84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74D26-9FFF-DA4F-840C-1A58754820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97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74D26-9FFF-DA4F-840C-1A58754820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53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74D26-9FFF-DA4F-840C-1A58754820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32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62BB-1AE7-9A42-925F-189FC1B562A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3CE5-8F97-1243-92A0-CC096ACC1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62BB-1AE7-9A42-925F-189FC1B562A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3CE5-8F97-1243-92A0-CC096ACC1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4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62BB-1AE7-9A42-925F-189FC1B562A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3CE5-8F97-1243-92A0-CC096ACC1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7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62BB-1AE7-9A42-925F-189FC1B562A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3CE5-8F97-1243-92A0-CC096ACC1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1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62BB-1AE7-9A42-925F-189FC1B562A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3CE5-8F97-1243-92A0-CC096ACC1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4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62BB-1AE7-9A42-925F-189FC1B562A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3CE5-8F97-1243-92A0-CC096ACC1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86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62BB-1AE7-9A42-925F-189FC1B562A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3CE5-8F97-1243-92A0-CC096ACC1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5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62BB-1AE7-9A42-925F-189FC1B562A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3CE5-8F97-1243-92A0-CC096ACC1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3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62BB-1AE7-9A42-925F-189FC1B562A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3CE5-8F97-1243-92A0-CC096ACC1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62BB-1AE7-9A42-925F-189FC1B562A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3CE5-8F97-1243-92A0-CC096ACC1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0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C62BB-1AE7-9A42-925F-189FC1B562A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3CE5-8F97-1243-92A0-CC096ACC1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3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C62BB-1AE7-9A42-925F-189FC1B562A1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E3CE5-8F97-1243-92A0-CC096ACC1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5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222" y="3300789"/>
            <a:ext cx="8658578" cy="2976764"/>
          </a:xfrm>
        </p:spPr>
        <p:txBody>
          <a:bodyPr anchor="t" anchorCtr="0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Franklin Gothic Book"/>
                <a:cs typeface="Franklin Gothic Book"/>
              </a:rPr>
              <a:t>Talking about Low Vision &amp; Mental Health: Patient Perspectives</a:t>
            </a:r>
            <a:br>
              <a:rPr lang="en-US" sz="3600" dirty="0">
                <a:solidFill>
                  <a:schemeClr val="bg1"/>
                </a:solidFill>
                <a:latin typeface="Franklin Gothic Book"/>
                <a:cs typeface="Franklin Gothic Book"/>
              </a:rPr>
            </a:br>
            <a:br>
              <a:rPr lang="en-US" sz="3600" dirty="0">
                <a:solidFill>
                  <a:schemeClr val="bg1"/>
                </a:solidFill>
                <a:latin typeface="Franklin Gothic Book"/>
                <a:cs typeface="Franklin Gothic Book"/>
              </a:rPr>
            </a:br>
            <a:r>
              <a:rPr lang="en-US" sz="2000" dirty="0">
                <a:solidFill>
                  <a:schemeClr val="bg1"/>
                </a:solidFill>
                <a:latin typeface="Franklin Gothic Book"/>
                <a:cs typeface="Franklin Gothic Book"/>
              </a:rPr>
              <a:t>Dr Claire Nollett</a:t>
            </a:r>
            <a:br>
              <a:rPr lang="en-US" sz="2000" dirty="0">
                <a:solidFill>
                  <a:schemeClr val="bg1"/>
                </a:solidFill>
                <a:latin typeface="Franklin Gothic Book"/>
                <a:cs typeface="Franklin Gothic Book"/>
              </a:rPr>
            </a:br>
            <a:r>
              <a:rPr lang="en-US" sz="2000" dirty="0">
                <a:solidFill>
                  <a:schemeClr val="bg1"/>
                </a:solidFill>
                <a:latin typeface="Franklin Gothic Book"/>
                <a:cs typeface="Franklin Gothic Book"/>
              </a:rPr>
              <a:t>Cardiff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532188-CF38-40F5-B44B-D832BFE3B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191" y="580447"/>
            <a:ext cx="2117258" cy="11126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8997" y="40177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yellow bird on a blue background&#10;&#10;Description automatically generated">
            <a:extLst>
              <a:ext uri="{FF2B5EF4-FFF2-40B4-BE49-F238E27FC236}">
                <a16:creationId xmlns:a16="http://schemas.microsoft.com/office/drawing/2014/main" id="{2DB4CFC4-8006-C4AC-C593-23C7DF397F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2203" y="498183"/>
            <a:ext cx="1283963" cy="128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5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2561" y="298603"/>
            <a:ext cx="2350086" cy="576470"/>
          </a:xfrm>
        </p:spPr>
        <p:txBody>
          <a:bodyPr anchor="b" anchorCtr="0">
            <a:noAutofit/>
          </a:bodyPr>
          <a:lstStyle/>
          <a:p>
            <a:pPr algn="l"/>
            <a:r>
              <a:rPr lang="en-US" sz="3200" dirty="0">
                <a:latin typeface="Franklin Gothic Book"/>
                <a:cs typeface="Franklin Gothic Book"/>
              </a:rPr>
              <a:t>Background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6F3DF7-2979-9DCF-1D7F-B3C9B99A2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55370" y="1538639"/>
            <a:ext cx="4063119" cy="40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4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120" y="197318"/>
            <a:ext cx="3628537" cy="576470"/>
          </a:xfrm>
        </p:spPr>
        <p:txBody>
          <a:bodyPr anchor="b" anchorCtr="0">
            <a:noAutofit/>
          </a:bodyPr>
          <a:lstStyle/>
          <a:p>
            <a:pPr algn="l"/>
            <a:r>
              <a:rPr lang="en-US" sz="3200" dirty="0">
                <a:latin typeface="Franklin Gothic Book"/>
                <a:cs typeface="Franklin Gothic Book"/>
              </a:rPr>
              <a:t>Identification</a:t>
            </a:r>
          </a:p>
        </p:txBody>
      </p:sp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A33315C-6BAA-493C-BD9D-CA91A3DC1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359" y="1471517"/>
            <a:ext cx="7198680" cy="391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3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120" y="197318"/>
            <a:ext cx="3628537" cy="576470"/>
          </a:xfrm>
        </p:spPr>
        <p:txBody>
          <a:bodyPr anchor="b" anchorCtr="0">
            <a:noAutofit/>
          </a:bodyPr>
          <a:lstStyle/>
          <a:p>
            <a:pPr algn="l"/>
            <a:r>
              <a:rPr lang="en-US" sz="3200" dirty="0">
                <a:latin typeface="Franklin Gothic Book"/>
                <a:cs typeface="Franklin Gothic Book"/>
              </a:rPr>
              <a:t>Identification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A4EA1F-6E60-6221-9BE8-4ADB3E68A871}"/>
              </a:ext>
            </a:extLst>
          </p:cNvPr>
          <p:cNvSpPr txBox="1"/>
          <p:nvPr/>
        </p:nvSpPr>
        <p:spPr>
          <a:xfrm>
            <a:off x="778933" y="1723662"/>
            <a:ext cx="758613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solidFill>
                  <a:srgbClr val="0E0E0E"/>
                </a:solidFill>
                <a:effectLst/>
                <a:latin typeface="Inter"/>
              </a:rPr>
              <a:t>Be alert to possible depression (particularly in patients with a past history of depression or a chronic physical health problem with associated functional impairment) and consider asking patients who may have depression 2 questions, specifically:</a:t>
            </a:r>
          </a:p>
          <a:p>
            <a:pPr algn="l"/>
            <a:endParaRPr lang="en-US" dirty="0">
              <a:solidFill>
                <a:srgbClr val="0E0E0E"/>
              </a:solidFill>
              <a:latin typeface="Inter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E0E0E"/>
              </a:solidFill>
              <a:effectLst/>
              <a:latin typeface="Inter"/>
            </a:endParaRPr>
          </a:p>
          <a:p>
            <a:pPr algn="l"/>
            <a:r>
              <a:rPr lang="en-US" sz="2400" b="0" i="0" dirty="0">
                <a:solidFill>
                  <a:srgbClr val="0E0E0E"/>
                </a:solidFill>
                <a:effectLst/>
                <a:latin typeface="Inter"/>
              </a:rPr>
              <a:t>During the last month, have you often been bothered by feeling down, depressed or hopeless?</a:t>
            </a:r>
          </a:p>
          <a:p>
            <a:pPr algn="l"/>
            <a:endParaRPr lang="en-US" sz="2400" b="0" i="0" dirty="0">
              <a:solidFill>
                <a:srgbClr val="0E0E0E"/>
              </a:solidFill>
              <a:effectLst/>
              <a:latin typeface="Inter"/>
            </a:endParaRPr>
          </a:p>
          <a:p>
            <a:pPr algn="l"/>
            <a:r>
              <a:rPr lang="en-US" sz="2400" b="0" i="0" dirty="0">
                <a:solidFill>
                  <a:srgbClr val="0E0E0E"/>
                </a:solidFill>
                <a:effectLst/>
                <a:latin typeface="Inter"/>
              </a:rPr>
              <a:t>During the last month, have you often been bothered by having little interest or pleasure in doing things?</a:t>
            </a:r>
          </a:p>
        </p:txBody>
      </p:sp>
    </p:spTree>
    <p:extLst>
      <p:ext uri="{BB962C8B-B14F-4D97-AF65-F5344CB8AC3E}">
        <p14:creationId xmlns:p14="http://schemas.microsoft.com/office/powerpoint/2010/main" val="18877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023" y="157095"/>
            <a:ext cx="5475111" cy="576470"/>
          </a:xfrm>
        </p:spPr>
        <p:txBody>
          <a:bodyPr anchor="b" anchorCtr="0">
            <a:noAutofit/>
          </a:bodyPr>
          <a:lstStyle/>
          <a:p>
            <a:pPr algn="l"/>
            <a:r>
              <a:rPr lang="en-US" sz="2400" dirty="0">
                <a:latin typeface="Franklin Gothic Book"/>
                <a:cs typeface="Franklin Gothic Book"/>
              </a:rPr>
              <a:t>LVSW Assessments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3C7712-460C-19E6-D58F-D1E295915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479" y="1805254"/>
            <a:ext cx="5388317" cy="358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71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023" y="157095"/>
            <a:ext cx="5475111" cy="576470"/>
          </a:xfrm>
        </p:spPr>
        <p:txBody>
          <a:bodyPr anchor="b" anchorCtr="0">
            <a:noAutofit/>
          </a:bodyPr>
          <a:lstStyle/>
          <a:p>
            <a:pPr algn="l"/>
            <a:r>
              <a:rPr lang="en-US" sz="2400" dirty="0">
                <a:latin typeface="Franklin Gothic Book"/>
                <a:cs typeface="Franklin Gothic Book"/>
              </a:rPr>
              <a:t>Teaching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686BD2-1AC0-7195-09D8-84D176D6F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260" y="1503251"/>
            <a:ext cx="5622273" cy="421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67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D4EDDBAEDA9D499B9F6383B73A6704" ma:contentTypeVersion="14" ma:contentTypeDescription="Create a new document." ma:contentTypeScope="" ma:versionID="4743915d41e98c98f4615978c58d433f">
  <xsd:schema xmlns:xsd="http://www.w3.org/2001/XMLSchema" xmlns:xs="http://www.w3.org/2001/XMLSchema" xmlns:p="http://schemas.microsoft.com/office/2006/metadata/properties" xmlns:ns2="32f0c94a-819f-4270-be54-8f20d12c5f78" xmlns:ns3="9f514e85-246f-41a1-b936-c863447846eb" targetNamespace="http://schemas.microsoft.com/office/2006/metadata/properties" ma:root="true" ma:fieldsID="826af1ce431e0e777972d95c8da3311a" ns2:_="" ns3:_="">
    <xsd:import namespace="32f0c94a-819f-4270-be54-8f20d12c5f78"/>
    <xsd:import namespace="9f514e85-246f-41a1-b936-c863447846e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f0c94a-819f-4270-be54-8f20d12c5f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dfab7ff-493e-4f05-914a-34e092f24bb1}" ma:internalName="TaxCatchAll" ma:showField="CatchAllData" ma:web="32f0c94a-819f-4270-be54-8f20d12c5f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514e85-246f-41a1-b936-c863447846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4ab117e7-6f4a-42cd-b5da-bc305b27d2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FC33DE-37CD-4B98-879D-09706B26CF83}"/>
</file>

<file path=customXml/itemProps2.xml><?xml version="1.0" encoding="utf-8"?>
<ds:datastoreItem xmlns:ds="http://schemas.openxmlformats.org/officeDocument/2006/customXml" ds:itemID="{DE15CA73-A7D5-4EE3-A53A-D6A20666A2B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On-screen Show (4:3)</PresentationFormat>
  <Paragraphs>19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Franklin Gothic Book</vt:lpstr>
      <vt:lpstr>Inter</vt:lpstr>
      <vt:lpstr>Office Theme</vt:lpstr>
      <vt:lpstr>Talking about Low Vision &amp; Mental Health: Patient Perspectives  Dr Claire Nollett Cardiff University</vt:lpstr>
      <vt:lpstr>Background</vt:lpstr>
      <vt:lpstr>Identification</vt:lpstr>
      <vt:lpstr>Identification</vt:lpstr>
      <vt:lpstr>LVSW Assessments</vt:lpstr>
      <vt:lpstr>Teaching Students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 presentation to go here</dc:title>
  <dc:creator>an Employee A Company</dc:creator>
  <cp:lastModifiedBy>Claire Nollett</cp:lastModifiedBy>
  <cp:revision>129</cp:revision>
  <cp:lastPrinted>2018-10-09T09:22:39Z</cp:lastPrinted>
  <dcterms:created xsi:type="dcterms:W3CDTF">2015-09-04T15:02:45Z</dcterms:created>
  <dcterms:modified xsi:type="dcterms:W3CDTF">2023-11-15T14:37:23Z</dcterms:modified>
</cp:coreProperties>
</file>