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4"/>
  </p:notesMasterIdLst>
  <p:sldIdLst>
    <p:sldId id="301" r:id="rId6"/>
    <p:sldId id="274" r:id="rId7"/>
    <p:sldId id="2563" r:id="rId8"/>
    <p:sldId id="316" r:id="rId9"/>
    <p:sldId id="317" r:id="rId10"/>
    <p:sldId id="2566" r:id="rId11"/>
    <p:sldId id="318" r:id="rId12"/>
    <p:sldId id="321" r:id="rId13"/>
    <p:sldId id="323" r:id="rId14"/>
    <p:sldId id="322" r:id="rId15"/>
    <p:sldId id="319" r:id="rId16"/>
    <p:sldId id="320" r:id="rId17"/>
    <p:sldId id="2583" r:id="rId18"/>
    <p:sldId id="324" r:id="rId19"/>
    <p:sldId id="325" r:id="rId20"/>
    <p:sldId id="2590" r:id="rId21"/>
    <p:sldId id="326" r:id="rId22"/>
    <p:sldId id="30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B6D20F-85C8-562C-D381-90FEC409935D}" name="Hammond, Greg (HSS - Primary Care &amp; Mental Health - Sensory Health)" initials="HG(PC&amp;MHSH" userId="S::Greg.Hammond001@gov.wales::f1589ead-d8ba-47c8-ab21-6edb74a7243d" providerId="AD"/>
  <p188:author id="{217CAE5D-5722-FFF8-88DD-154271B1FA73}" name="Malings, Rebecca (HSS - Primary Care &amp; Mental Health - Sensory Health)" initials="MR(PC&amp;MHSH" userId="S::Rebecca.Malings@gov.wales::fe22ad83-2fe2-4f5d-9c63-d9b0055c5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sh, Kaylie  (HSS - Primary Care &amp; Health Science)" initials="DK(-PC&amp;HS" lastIdx="1" clrIdx="0">
    <p:extLst>
      <p:ext uri="{19B8F6BF-5375-455C-9EA6-DF929625EA0E}">
        <p15:presenceInfo xmlns:p15="http://schemas.microsoft.com/office/powerpoint/2012/main" userId="S-1-5-21-2431647640-172777305-3518478359-719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543000-7CF4-4FBA-A125-6461B61B81D0}" v="106" dt="2025-10-29T09:50:28.1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636" autoAdjust="0"/>
  </p:normalViewPr>
  <p:slideViewPr>
    <p:cSldViewPr snapToGrid="0">
      <p:cViewPr varScale="1">
        <p:scale>
          <a:sx n="80" d="100"/>
          <a:sy n="80" d="100"/>
        </p:scale>
        <p:origin x="1794" y="3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32" Type="http://schemas.microsoft.com/office/2018/10/relationships/authors" Targe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Sullivan, David (HSCEY - Primary Care)" userId="12c06127-1b18-400e-ae17-d75824de2d03" providerId="ADAL" clId="{46543000-7CF4-4FBA-A125-6461B61B81D0}"/>
    <pc:docChg chg="undo redo custSel addSld delSld modSld sldOrd">
      <pc:chgData name="O'Sullivan, David (HSCEY - Primary Care)" userId="12c06127-1b18-400e-ae17-d75824de2d03" providerId="ADAL" clId="{46543000-7CF4-4FBA-A125-6461B61B81D0}" dt="2025-10-29T11:08:57.750" v="5502" actId="2711"/>
      <pc:docMkLst>
        <pc:docMk/>
      </pc:docMkLst>
      <pc:sldChg chg="modSp mod modNotesTx">
        <pc:chgData name="O'Sullivan, David (HSCEY - Primary Care)" userId="12c06127-1b18-400e-ae17-d75824de2d03" providerId="ADAL" clId="{46543000-7CF4-4FBA-A125-6461B61B81D0}" dt="2025-10-29T09:54:09.389" v="5360" actId="20577"/>
        <pc:sldMkLst>
          <pc:docMk/>
          <pc:sldMk cId="1625992966" sldId="274"/>
        </pc:sldMkLst>
        <pc:spChg chg="mod">
          <ac:chgData name="O'Sullivan, David (HSCEY - Primary Care)" userId="12c06127-1b18-400e-ae17-d75824de2d03" providerId="ADAL" clId="{46543000-7CF4-4FBA-A125-6461B61B81D0}" dt="2025-10-06T08:05:37.728" v="364" actId="255"/>
          <ac:spMkLst>
            <pc:docMk/>
            <pc:sldMk cId="1625992966" sldId="274"/>
            <ac:spMk id="4" creationId="{66798D10-1E7E-8382-9234-7576A916EBFA}"/>
          </ac:spMkLst>
        </pc:spChg>
        <pc:spChg chg="mod">
          <ac:chgData name="O'Sullivan, David (HSCEY - Primary Care)" userId="12c06127-1b18-400e-ae17-d75824de2d03" providerId="ADAL" clId="{46543000-7CF4-4FBA-A125-6461B61B81D0}" dt="2025-10-06T07:57:22.008" v="5"/>
          <ac:spMkLst>
            <pc:docMk/>
            <pc:sldMk cId="1625992966" sldId="274"/>
            <ac:spMk id="27" creationId="{C7A96801-B0A6-8121-D5A5-0A9CA869AB88}"/>
          </ac:spMkLst>
        </pc:spChg>
        <pc:spChg chg="mod">
          <ac:chgData name="O'Sullivan, David (HSCEY - Primary Care)" userId="12c06127-1b18-400e-ae17-d75824de2d03" providerId="ADAL" clId="{46543000-7CF4-4FBA-A125-6461B61B81D0}" dt="2025-10-06T08:06:45.325" v="393" actId="113"/>
          <ac:spMkLst>
            <pc:docMk/>
            <pc:sldMk cId="1625992966" sldId="274"/>
            <ac:spMk id="30" creationId="{EFB1D2FB-EEAD-2676-1753-7D2D0D5F161C}"/>
          </ac:spMkLst>
        </pc:spChg>
        <pc:spChg chg="mod">
          <ac:chgData name="O'Sullivan, David (HSCEY - Primary Care)" userId="12c06127-1b18-400e-ae17-d75824de2d03" providerId="ADAL" clId="{46543000-7CF4-4FBA-A125-6461B61B81D0}" dt="2025-10-06T08:04:46.526" v="356" actId="255"/>
          <ac:spMkLst>
            <pc:docMk/>
            <pc:sldMk cId="1625992966" sldId="274"/>
            <ac:spMk id="34" creationId="{4BB4C58F-5F76-FCE6-A8D8-B757B0BE33C9}"/>
          </ac:spMkLst>
        </pc:spChg>
      </pc:sldChg>
      <pc:sldChg chg="modSp mod modNotesTx">
        <pc:chgData name="O'Sullivan, David (HSCEY - Primary Care)" userId="12c06127-1b18-400e-ae17-d75824de2d03" providerId="ADAL" clId="{46543000-7CF4-4FBA-A125-6461B61B81D0}" dt="2025-10-29T08:53:18.308" v="4697" actId="20577"/>
        <pc:sldMkLst>
          <pc:docMk/>
          <pc:sldMk cId="1086417377" sldId="301"/>
        </pc:sldMkLst>
        <pc:spChg chg="mod">
          <ac:chgData name="O'Sullivan, David (HSCEY - Primary Care)" userId="12c06127-1b18-400e-ae17-d75824de2d03" providerId="ADAL" clId="{46543000-7CF4-4FBA-A125-6461B61B81D0}" dt="2025-10-06T07:55:36.963" v="4" actId="14100"/>
          <ac:spMkLst>
            <pc:docMk/>
            <pc:sldMk cId="1086417377" sldId="301"/>
            <ac:spMk id="2" creationId="{61932B1F-0552-561E-3DBF-C583C892ABFC}"/>
          </ac:spMkLst>
        </pc:spChg>
      </pc:sldChg>
      <pc:sldChg chg="modSp mod modNotesTx">
        <pc:chgData name="O'Sullivan, David (HSCEY - Primary Care)" userId="12c06127-1b18-400e-ae17-d75824de2d03" providerId="ADAL" clId="{46543000-7CF4-4FBA-A125-6461B61B81D0}" dt="2025-10-29T09:14:46.460" v="5026" actId="20577"/>
        <pc:sldMkLst>
          <pc:docMk/>
          <pc:sldMk cId="2725514868" sldId="308"/>
        </pc:sldMkLst>
        <pc:spChg chg="mod">
          <ac:chgData name="O'Sullivan, David (HSCEY - Primary Care)" userId="12c06127-1b18-400e-ae17-d75824de2d03" providerId="ADAL" clId="{46543000-7CF4-4FBA-A125-6461B61B81D0}" dt="2025-10-08T11:16:18.089" v="3199" actId="21"/>
          <ac:spMkLst>
            <pc:docMk/>
            <pc:sldMk cId="2725514868" sldId="308"/>
            <ac:spMk id="2" creationId="{61932B1F-0552-561E-3DBF-C583C892ABFC}"/>
          </ac:spMkLst>
        </pc:spChg>
        <pc:spChg chg="mod">
          <ac:chgData name="O'Sullivan, David (HSCEY - Primary Care)" userId="12c06127-1b18-400e-ae17-d75824de2d03" providerId="ADAL" clId="{46543000-7CF4-4FBA-A125-6461B61B81D0}" dt="2025-10-08T11:16:20.634" v="3200"/>
          <ac:spMkLst>
            <pc:docMk/>
            <pc:sldMk cId="2725514868" sldId="308"/>
            <ac:spMk id="3" creationId="{3F43AD13-B69E-05AE-3AC6-D2B842BB7D06}"/>
          </ac:spMkLst>
        </pc:spChg>
      </pc:sldChg>
      <pc:sldChg chg="modSp mod modNotesTx">
        <pc:chgData name="O'Sullivan, David (HSCEY - Primary Care)" userId="12c06127-1b18-400e-ae17-d75824de2d03" providerId="ADAL" clId="{46543000-7CF4-4FBA-A125-6461B61B81D0}" dt="2025-10-29T09:02:20.025" v="4919" actId="113"/>
        <pc:sldMkLst>
          <pc:docMk/>
          <pc:sldMk cId="2237266805" sldId="316"/>
        </pc:sldMkLst>
        <pc:spChg chg="mod">
          <ac:chgData name="O'Sullivan, David (HSCEY - Primary Care)" userId="12c06127-1b18-400e-ae17-d75824de2d03" providerId="ADAL" clId="{46543000-7CF4-4FBA-A125-6461B61B81D0}" dt="2025-10-06T08:51:46.920" v="400"/>
          <ac:spMkLst>
            <pc:docMk/>
            <pc:sldMk cId="2237266805" sldId="316"/>
            <ac:spMk id="2" creationId="{F039AE1A-C311-0CF4-1D02-E48EEF5A6737}"/>
          </ac:spMkLst>
        </pc:spChg>
        <pc:spChg chg="mod">
          <ac:chgData name="O'Sullivan, David (HSCEY - Primary Care)" userId="12c06127-1b18-400e-ae17-d75824de2d03" providerId="ADAL" clId="{46543000-7CF4-4FBA-A125-6461B61B81D0}" dt="2025-10-29T08:59:26.637" v="4872" actId="1076"/>
          <ac:spMkLst>
            <pc:docMk/>
            <pc:sldMk cId="2237266805" sldId="316"/>
            <ac:spMk id="3" creationId="{DAFA6550-4C91-F5A8-2F29-706A6BA42AB9}"/>
          </ac:spMkLst>
        </pc:spChg>
      </pc:sldChg>
      <pc:sldChg chg="modSp mod ord modNotesTx">
        <pc:chgData name="O'Sullivan, David (HSCEY - Primary Care)" userId="12c06127-1b18-400e-ae17-d75824de2d03" providerId="ADAL" clId="{46543000-7CF4-4FBA-A125-6461B61B81D0}" dt="2025-10-29T09:55:32.951" v="5444" actId="20577"/>
        <pc:sldMkLst>
          <pc:docMk/>
          <pc:sldMk cId="3242145187" sldId="317"/>
        </pc:sldMkLst>
        <pc:spChg chg="mod">
          <ac:chgData name="O'Sullivan, David (HSCEY - Primary Care)" userId="12c06127-1b18-400e-ae17-d75824de2d03" providerId="ADAL" clId="{46543000-7CF4-4FBA-A125-6461B61B81D0}" dt="2025-10-06T10:41:05.576" v="1500" actId="1076"/>
          <ac:spMkLst>
            <pc:docMk/>
            <pc:sldMk cId="3242145187" sldId="317"/>
            <ac:spMk id="2" creationId="{F039AE1A-C311-0CF4-1D02-E48EEF5A6737}"/>
          </ac:spMkLst>
        </pc:spChg>
        <pc:spChg chg="mod">
          <ac:chgData name="O'Sullivan, David (HSCEY - Primary Care)" userId="12c06127-1b18-400e-ae17-d75824de2d03" providerId="ADAL" clId="{46543000-7CF4-4FBA-A125-6461B61B81D0}" dt="2025-10-20T07:04:12.105" v="3333" actId="20577"/>
          <ac:spMkLst>
            <pc:docMk/>
            <pc:sldMk cId="3242145187" sldId="317"/>
            <ac:spMk id="3" creationId="{DAFA6550-4C91-F5A8-2F29-706A6BA42AB9}"/>
          </ac:spMkLst>
        </pc:spChg>
      </pc:sldChg>
      <pc:sldChg chg="modSp mod modNotesTx">
        <pc:chgData name="O'Sullivan, David (HSCEY - Primary Care)" userId="12c06127-1b18-400e-ae17-d75824de2d03" providerId="ADAL" clId="{46543000-7CF4-4FBA-A125-6461B61B81D0}" dt="2025-10-29T09:42:47.246" v="5343" actId="20577"/>
        <pc:sldMkLst>
          <pc:docMk/>
          <pc:sldMk cId="2730830700" sldId="318"/>
        </pc:sldMkLst>
        <pc:spChg chg="mod">
          <ac:chgData name="O'Sullivan, David (HSCEY - Primary Care)" userId="12c06127-1b18-400e-ae17-d75824de2d03" providerId="ADAL" clId="{46543000-7CF4-4FBA-A125-6461B61B81D0}" dt="2025-10-06T10:45:31.106" v="1526"/>
          <ac:spMkLst>
            <pc:docMk/>
            <pc:sldMk cId="2730830700" sldId="318"/>
            <ac:spMk id="2" creationId="{F039AE1A-C311-0CF4-1D02-E48EEF5A6737}"/>
          </ac:spMkLst>
        </pc:spChg>
        <pc:spChg chg="mod">
          <ac:chgData name="O'Sullivan, David (HSCEY - Primary Care)" userId="12c06127-1b18-400e-ae17-d75824de2d03" providerId="ADAL" clId="{46543000-7CF4-4FBA-A125-6461B61B81D0}" dt="2025-10-29T09:42:47.246" v="5343" actId="20577"/>
          <ac:spMkLst>
            <pc:docMk/>
            <pc:sldMk cId="2730830700" sldId="318"/>
            <ac:spMk id="3" creationId="{DAFA6550-4C91-F5A8-2F29-706A6BA42AB9}"/>
          </ac:spMkLst>
        </pc:spChg>
      </pc:sldChg>
      <pc:sldChg chg="modSp mod modNotesTx">
        <pc:chgData name="O'Sullivan, David (HSCEY - Primary Care)" userId="12c06127-1b18-400e-ae17-d75824de2d03" providerId="ADAL" clId="{46543000-7CF4-4FBA-A125-6461B61B81D0}" dt="2025-10-29T08:35:57.225" v="4043" actId="20577"/>
        <pc:sldMkLst>
          <pc:docMk/>
          <pc:sldMk cId="1526089363" sldId="319"/>
        </pc:sldMkLst>
        <pc:spChg chg="mod">
          <ac:chgData name="O'Sullivan, David (HSCEY - Primary Care)" userId="12c06127-1b18-400e-ae17-d75824de2d03" providerId="ADAL" clId="{46543000-7CF4-4FBA-A125-6461B61B81D0}" dt="2025-10-07T14:24:20.985" v="1652"/>
          <ac:spMkLst>
            <pc:docMk/>
            <pc:sldMk cId="1526089363" sldId="319"/>
            <ac:spMk id="2" creationId="{F039AE1A-C311-0CF4-1D02-E48EEF5A6737}"/>
          </ac:spMkLst>
        </pc:spChg>
        <pc:spChg chg="mod">
          <ac:chgData name="O'Sullivan, David (HSCEY - Primary Care)" userId="12c06127-1b18-400e-ae17-d75824de2d03" providerId="ADAL" clId="{46543000-7CF4-4FBA-A125-6461B61B81D0}" dt="2025-10-29T08:35:18.677" v="4020" actId="20577"/>
          <ac:spMkLst>
            <pc:docMk/>
            <pc:sldMk cId="1526089363" sldId="319"/>
            <ac:spMk id="3" creationId="{DAFA6550-4C91-F5A8-2F29-706A6BA42AB9}"/>
          </ac:spMkLst>
        </pc:spChg>
      </pc:sldChg>
      <pc:sldChg chg="modSp mod modNotesTx">
        <pc:chgData name="O'Sullivan, David (HSCEY - Primary Care)" userId="12c06127-1b18-400e-ae17-d75824de2d03" providerId="ADAL" clId="{46543000-7CF4-4FBA-A125-6461B61B81D0}" dt="2025-10-29T09:07:31.543" v="4940" actId="20577"/>
        <pc:sldMkLst>
          <pc:docMk/>
          <pc:sldMk cId="566178227" sldId="320"/>
        </pc:sldMkLst>
        <pc:spChg chg="mod">
          <ac:chgData name="O'Sullivan, David (HSCEY - Primary Care)" userId="12c06127-1b18-400e-ae17-d75824de2d03" providerId="ADAL" clId="{46543000-7CF4-4FBA-A125-6461B61B81D0}" dt="2025-10-08T07:18:55.678" v="2218" actId="255"/>
          <ac:spMkLst>
            <pc:docMk/>
            <pc:sldMk cId="566178227" sldId="320"/>
            <ac:spMk id="2" creationId="{F039AE1A-C311-0CF4-1D02-E48EEF5A6737}"/>
          </ac:spMkLst>
        </pc:spChg>
        <pc:spChg chg="mod">
          <ac:chgData name="O'Sullivan, David (HSCEY - Primary Care)" userId="12c06127-1b18-400e-ae17-d75824de2d03" providerId="ADAL" clId="{46543000-7CF4-4FBA-A125-6461B61B81D0}" dt="2025-10-08T11:29:25.443" v="3221" actId="20577"/>
          <ac:spMkLst>
            <pc:docMk/>
            <pc:sldMk cId="566178227" sldId="320"/>
            <ac:spMk id="3" creationId="{DAFA6550-4C91-F5A8-2F29-706A6BA42AB9}"/>
          </ac:spMkLst>
        </pc:spChg>
      </pc:sldChg>
      <pc:sldChg chg="modSp mod ord modNotesTx">
        <pc:chgData name="O'Sullivan, David (HSCEY - Primary Care)" userId="12c06127-1b18-400e-ae17-d75824de2d03" providerId="ADAL" clId="{46543000-7CF4-4FBA-A125-6461B61B81D0}" dt="2025-10-29T09:56:41.026" v="5446" actId="20577"/>
        <pc:sldMkLst>
          <pc:docMk/>
          <pc:sldMk cId="879766067" sldId="321"/>
        </pc:sldMkLst>
        <pc:spChg chg="mod">
          <ac:chgData name="O'Sullivan, David (HSCEY - Primary Care)" userId="12c06127-1b18-400e-ae17-d75824de2d03" providerId="ADAL" clId="{46543000-7CF4-4FBA-A125-6461B61B81D0}" dt="2025-10-29T09:43:30.968" v="5348"/>
          <ac:spMkLst>
            <pc:docMk/>
            <pc:sldMk cId="879766067" sldId="321"/>
            <ac:spMk id="2" creationId="{F039AE1A-C311-0CF4-1D02-E48EEF5A6737}"/>
          </ac:spMkLst>
        </pc:spChg>
        <pc:spChg chg="mod">
          <ac:chgData name="O'Sullivan, David (HSCEY - Primary Care)" userId="12c06127-1b18-400e-ae17-d75824de2d03" providerId="ADAL" clId="{46543000-7CF4-4FBA-A125-6461B61B81D0}" dt="2025-10-29T09:44:10.957" v="5358" actId="5793"/>
          <ac:spMkLst>
            <pc:docMk/>
            <pc:sldMk cId="879766067" sldId="321"/>
            <ac:spMk id="3" creationId="{DAFA6550-4C91-F5A8-2F29-706A6BA42AB9}"/>
          </ac:spMkLst>
        </pc:spChg>
      </pc:sldChg>
      <pc:sldChg chg="modSp mod ord modNotesTx">
        <pc:chgData name="O'Sullivan, David (HSCEY - Primary Care)" userId="12c06127-1b18-400e-ae17-d75824de2d03" providerId="ADAL" clId="{46543000-7CF4-4FBA-A125-6461B61B81D0}" dt="2025-10-29T11:08:57.750" v="5502" actId="2711"/>
        <pc:sldMkLst>
          <pc:docMk/>
          <pc:sldMk cId="3920078265" sldId="322"/>
        </pc:sldMkLst>
        <pc:spChg chg="mod">
          <ac:chgData name="O'Sullivan, David (HSCEY - Primary Care)" userId="12c06127-1b18-400e-ae17-d75824de2d03" providerId="ADAL" clId="{46543000-7CF4-4FBA-A125-6461B61B81D0}" dt="2025-10-08T07:38:16.640" v="2511" actId="255"/>
          <ac:spMkLst>
            <pc:docMk/>
            <pc:sldMk cId="3920078265" sldId="322"/>
            <ac:spMk id="2" creationId="{F039AE1A-C311-0CF4-1D02-E48EEF5A6737}"/>
          </ac:spMkLst>
        </pc:spChg>
        <pc:spChg chg="mod">
          <ac:chgData name="O'Sullivan, David (HSCEY - Primary Care)" userId="12c06127-1b18-400e-ae17-d75824de2d03" providerId="ADAL" clId="{46543000-7CF4-4FBA-A125-6461B61B81D0}" dt="2025-10-29T11:08:57.750" v="5502" actId="2711"/>
          <ac:spMkLst>
            <pc:docMk/>
            <pc:sldMk cId="3920078265" sldId="322"/>
            <ac:spMk id="3" creationId="{DAFA6550-4C91-F5A8-2F29-706A6BA42AB9}"/>
          </ac:spMkLst>
        </pc:spChg>
      </pc:sldChg>
      <pc:sldChg chg="modSp mod ord modNotesTx">
        <pc:chgData name="O'Sullivan, David (HSCEY - Primary Care)" userId="12c06127-1b18-400e-ae17-d75824de2d03" providerId="ADAL" clId="{46543000-7CF4-4FBA-A125-6461B61B81D0}" dt="2025-10-29T11:07:48.034" v="5501" actId="6549"/>
        <pc:sldMkLst>
          <pc:docMk/>
          <pc:sldMk cId="2661587322" sldId="323"/>
        </pc:sldMkLst>
        <pc:spChg chg="mod">
          <ac:chgData name="O'Sullivan, David (HSCEY - Primary Care)" userId="12c06127-1b18-400e-ae17-d75824de2d03" providerId="ADAL" clId="{46543000-7CF4-4FBA-A125-6461B61B81D0}" dt="2025-10-08T07:43:36.385" v="2527"/>
          <ac:spMkLst>
            <pc:docMk/>
            <pc:sldMk cId="2661587322" sldId="323"/>
            <ac:spMk id="2" creationId="{F039AE1A-C311-0CF4-1D02-E48EEF5A6737}"/>
          </ac:spMkLst>
        </pc:spChg>
        <pc:spChg chg="mod">
          <ac:chgData name="O'Sullivan, David (HSCEY - Primary Care)" userId="12c06127-1b18-400e-ae17-d75824de2d03" providerId="ADAL" clId="{46543000-7CF4-4FBA-A125-6461B61B81D0}" dt="2025-10-27T08:29:15.973" v="3975" actId="20577"/>
          <ac:spMkLst>
            <pc:docMk/>
            <pc:sldMk cId="2661587322" sldId="323"/>
            <ac:spMk id="3" creationId="{DAFA6550-4C91-F5A8-2F29-706A6BA42AB9}"/>
          </ac:spMkLst>
        </pc:spChg>
      </pc:sldChg>
      <pc:sldChg chg="modSp mod modNotesTx">
        <pc:chgData name="O'Sullivan, David (HSCEY - Primary Care)" userId="12c06127-1b18-400e-ae17-d75824de2d03" providerId="ADAL" clId="{46543000-7CF4-4FBA-A125-6461B61B81D0}" dt="2025-10-29T08:43:18.362" v="4077" actId="20577"/>
        <pc:sldMkLst>
          <pc:docMk/>
          <pc:sldMk cId="902688756" sldId="324"/>
        </pc:sldMkLst>
        <pc:spChg chg="mod">
          <ac:chgData name="O'Sullivan, David (HSCEY - Primary Care)" userId="12c06127-1b18-400e-ae17-d75824de2d03" providerId="ADAL" clId="{46543000-7CF4-4FBA-A125-6461B61B81D0}" dt="2025-10-08T08:53:46.304" v="2967" actId="20577"/>
          <ac:spMkLst>
            <pc:docMk/>
            <pc:sldMk cId="902688756" sldId="324"/>
            <ac:spMk id="2" creationId="{F039AE1A-C311-0CF4-1D02-E48EEF5A6737}"/>
          </ac:spMkLst>
        </pc:spChg>
        <pc:spChg chg="mod">
          <ac:chgData name="O'Sullivan, David (HSCEY - Primary Care)" userId="12c06127-1b18-400e-ae17-d75824de2d03" providerId="ADAL" clId="{46543000-7CF4-4FBA-A125-6461B61B81D0}" dt="2025-10-08T08:54:43.807" v="2976" actId="14100"/>
          <ac:spMkLst>
            <pc:docMk/>
            <pc:sldMk cId="902688756" sldId="324"/>
            <ac:spMk id="3" creationId="{DAFA6550-4C91-F5A8-2F29-706A6BA42AB9}"/>
          </ac:spMkLst>
        </pc:spChg>
      </pc:sldChg>
      <pc:sldChg chg="modSp mod modNotesTx">
        <pc:chgData name="O'Sullivan, David (HSCEY - Primary Care)" userId="12c06127-1b18-400e-ae17-d75824de2d03" providerId="ADAL" clId="{46543000-7CF4-4FBA-A125-6461B61B81D0}" dt="2025-10-29T08:43:47.621" v="4082" actId="20577"/>
        <pc:sldMkLst>
          <pc:docMk/>
          <pc:sldMk cId="898182802" sldId="325"/>
        </pc:sldMkLst>
        <pc:spChg chg="mod">
          <ac:chgData name="O'Sullivan, David (HSCEY - Primary Care)" userId="12c06127-1b18-400e-ae17-d75824de2d03" providerId="ADAL" clId="{46543000-7CF4-4FBA-A125-6461B61B81D0}" dt="2025-10-08T08:55:08.191" v="2977"/>
          <ac:spMkLst>
            <pc:docMk/>
            <pc:sldMk cId="898182802" sldId="325"/>
            <ac:spMk id="2" creationId="{F039AE1A-C311-0CF4-1D02-E48EEF5A6737}"/>
          </ac:spMkLst>
        </pc:spChg>
        <pc:spChg chg="mod">
          <ac:chgData name="O'Sullivan, David (HSCEY - Primary Care)" userId="12c06127-1b18-400e-ae17-d75824de2d03" providerId="ADAL" clId="{46543000-7CF4-4FBA-A125-6461B61B81D0}" dt="2025-10-08T08:59:00.547" v="3057" actId="113"/>
          <ac:spMkLst>
            <pc:docMk/>
            <pc:sldMk cId="898182802" sldId="325"/>
            <ac:spMk id="3" creationId="{DAFA6550-4C91-F5A8-2F29-706A6BA42AB9}"/>
          </ac:spMkLst>
        </pc:spChg>
      </pc:sldChg>
      <pc:sldChg chg="modSp mod modNotesTx">
        <pc:chgData name="O'Sullivan, David (HSCEY - Primary Care)" userId="12c06127-1b18-400e-ae17-d75824de2d03" providerId="ADAL" clId="{46543000-7CF4-4FBA-A125-6461B61B81D0}" dt="2025-10-29T09:13:29.187" v="4995" actId="20577"/>
        <pc:sldMkLst>
          <pc:docMk/>
          <pc:sldMk cId="1339404868" sldId="326"/>
        </pc:sldMkLst>
        <pc:spChg chg="mod">
          <ac:chgData name="O'Sullivan, David (HSCEY - Primary Care)" userId="12c06127-1b18-400e-ae17-d75824de2d03" providerId="ADAL" clId="{46543000-7CF4-4FBA-A125-6461B61B81D0}" dt="2025-10-08T11:15:46.792" v="3197" actId="27636"/>
          <ac:spMkLst>
            <pc:docMk/>
            <pc:sldMk cId="1339404868" sldId="326"/>
            <ac:spMk id="3" creationId="{DAFA6550-4C91-F5A8-2F29-706A6BA42AB9}"/>
          </ac:spMkLst>
        </pc:spChg>
      </pc:sldChg>
      <pc:sldChg chg="del">
        <pc:chgData name="O'Sullivan, David (HSCEY - Primary Care)" userId="12c06127-1b18-400e-ae17-d75824de2d03" providerId="ADAL" clId="{46543000-7CF4-4FBA-A125-6461B61B81D0}" dt="2025-10-08T11:16:06.192" v="3198" actId="47"/>
        <pc:sldMkLst>
          <pc:docMk/>
          <pc:sldMk cId="1453995994" sldId="327"/>
        </pc:sldMkLst>
      </pc:sldChg>
      <pc:sldChg chg="modSp del mod modShow modNotesTx">
        <pc:chgData name="O'Sullivan, David (HSCEY - Primary Care)" userId="12c06127-1b18-400e-ae17-d75824de2d03" providerId="ADAL" clId="{46543000-7CF4-4FBA-A125-6461B61B81D0}" dt="2025-10-29T08:41:39.822" v="4071" actId="2696"/>
        <pc:sldMkLst>
          <pc:docMk/>
          <pc:sldMk cId="3233062939" sldId="328"/>
        </pc:sldMkLst>
      </pc:sldChg>
      <pc:sldChg chg="modSp del mod modShow modNotesTx">
        <pc:chgData name="O'Sullivan, David (HSCEY - Primary Care)" userId="12c06127-1b18-400e-ae17-d75824de2d03" providerId="ADAL" clId="{46543000-7CF4-4FBA-A125-6461B61B81D0}" dt="2025-10-29T08:41:51.023" v="4072" actId="2696"/>
        <pc:sldMkLst>
          <pc:docMk/>
          <pc:sldMk cId="1744807700" sldId="329"/>
        </pc:sldMkLst>
      </pc:sldChg>
      <pc:sldChg chg="delSp modSp add mod setBg delDesignElem modNotesTx">
        <pc:chgData name="O'Sullivan, David (HSCEY - Primary Care)" userId="12c06127-1b18-400e-ae17-d75824de2d03" providerId="ADAL" clId="{46543000-7CF4-4FBA-A125-6461B61B81D0}" dt="2025-10-29T11:03:06.574" v="5463" actId="20577"/>
        <pc:sldMkLst>
          <pc:docMk/>
          <pc:sldMk cId="4063332087" sldId="2563"/>
        </pc:sldMkLst>
        <pc:spChg chg="mod">
          <ac:chgData name="O'Sullivan, David (HSCEY - Primary Care)" userId="12c06127-1b18-400e-ae17-d75824de2d03" providerId="ADAL" clId="{46543000-7CF4-4FBA-A125-6461B61B81D0}" dt="2025-10-06T08:50:42.414" v="399" actId="14100"/>
          <ac:spMkLst>
            <pc:docMk/>
            <pc:sldMk cId="4063332087" sldId="2563"/>
            <ac:spMk id="2" creationId="{69BADA6A-D983-EDFE-4488-DBC8DBFD5222}"/>
          </ac:spMkLst>
        </pc:spChg>
      </pc:sldChg>
      <pc:sldChg chg="delSp modSp add mod setBg delDesignElem modNotesTx">
        <pc:chgData name="O'Sullivan, David (HSCEY - Primary Care)" userId="12c06127-1b18-400e-ae17-d75824de2d03" providerId="ADAL" clId="{46543000-7CF4-4FBA-A125-6461B61B81D0}" dt="2025-10-06T10:44:36.517" v="1521"/>
        <pc:sldMkLst>
          <pc:docMk/>
          <pc:sldMk cId="947408291" sldId="2566"/>
        </pc:sldMkLst>
        <pc:spChg chg="mod">
          <ac:chgData name="O'Sullivan, David (HSCEY - Primary Care)" userId="12c06127-1b18-400e-ae17-d75824de2d03" providerId="ADAL" clId="{46543000-7CF4-4FBA-A125-6461B61B81D0}" dt="2025-10-06T10:44:04.393" v="1520" actId="14100"/>
          <ac:spMkLst>
            <pc:docMk/>
            <pc:sldMk cId="947408291" sldId="2566"/>
            <ac:spMk id="2" creationId="{6E188FA8-E48A-B495-292E-6674550B5CB6}"/>
          </ac:spMkLst>
        </pc:spChg>
      </pc:sldChg>
      <pc:sldChg chg="delSp add del setBg delDesignElem">
        <pc:chgData name="O'Sullivan, David (HSCEY - Primary Care)" userId="12c06127-1b18-400e-ae17-d75824de2d03" providerId="ADAL" clId="{46543000-7CF4-4FBA-A125-6461B61B81D0}" dt="2025-10-08T07:12:27.843" v="2056" actId="2696"/>
        <pc:sldMkLst>
          <pc:docMk/>
          <pc:sldMk cId="3818555224" sldId="2567"/>
        </pc:sldMkLst>
      </pc:sldChg>
      <pc:sldChg chg="delSp add del setBg delDesignElem modNotesTx">
        <pc:chgData name="O'Sullivan, David (HSCEY - Primary Care)" userId="12c06127-1b18-400e-ae17-d75824de2d03" providerId="ADAL" clId="{46543000-7CF4-4FBA-A125-6461B61B81D0}" dt="2025-10-29T09:20:16.679" v="5035" actId="47"/>
        <pc:sldMkLst>
          <pc:docMk/>
          <pc:sldMk cId="2126315332" sldId="2574"/>
        </pc:sldMkLst>
      </pc:sldChg>
      <pc:sldChg chg="delSp add del mod setBg delDesignElem modShow modNotesTx">
        <pc:chgData name="O'Sullivan, David (HSCEY - Primary Care)" userId="12c06127-1b18-400e-ae17-d75824de2d03" providerId="ADAL" clId="{46543000-7CF4-4FBA-A125-6461B61B81D0}" dt="2025-10-29T08:41:36.973" v="4070" actId="2696"/>
        <pc:sldMkLst>
          <pc:docMk/>
          <pc:sldMk cId="710856718" sldId="2578"/>
        </pc:sldMkLst>
      </pc:sldChg>
      <pc:sldChg chg="delSp modSp add setBg delDesignElem modNotesTx">
        <pc:chgData name="O'Sullivan, David (HSCEY - Primary Care)" userId="12c06127-1b18-400e-ae17-d75824de2d03" providerId="ADAL" clId="{46543000-7CF4-4FBA-A125-6461B61B81D0}" dt="2025-10-08T08:45:02.351" v="2719" actId="113"/>
        <pc:sldMkLst>
          <pc:docMk/>
          <pc:sldMk cId="1503126874" sldId="2583"/>
        </pc:sldMkLst>
        <pc:spChg chg="mod">
          <ac:chgData name="O'Sullivan, David (HSCEY - Primary Care)" userId="12c06127-1b18-400e-ae17-d75824de2d03" providerId="ADAL" clId="{46543000-7CF4-4FBA-A125-6461B61B81D0}" dt="2025-10-08T08:45:02.351" v="2719" actId="113"/>
          <ac:spMkLst>
            <pc:docMk/>
            <pc:sldMk cId="1503126874" sldId="2583"/>
            <ac:spMk id="2" creationId="{FF8F2B09-F7A3-8F15-1C7B-4FE384535031}"/>
          </ac:spMkLst>
        </pc:spChg>
      </pc:sldChg>
      <pc:sldChg chg="delSp add setBg delDesignElem modNotesTx">
        <pc:chgData name="O'Sullivan, David (HSCEY - Primary Care)" userId="12c06127-1b18-400e-ae17-d75824de2d03" providerId="ADAL" clId="{46543000-7CF4-4FBA-A125-6461B61B81D0}" dt="2025-10-08T11:12:05.277" v="3061" actId="6549"/>
        <pc:sldMkLst>
          <pc:docMk/>
          <pc:sldMk cId="2883962090" sldId="25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A72574-0A4F-42E6-817C-C50B19323EDF}" type="datetimeFigureOut">
              <a:rPr lang="en-GB" smtClean="0"/>
              <a:t>29/10/2025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8AA13B-C19B-485E-AE90-83C7C5B20B9B}" type="slidenum">
              <a:rPr lang="en-GB" smtClean="0"/>
              <a:t>‹#›</a:t>
            </a:fld>
            <a:endParaRPr lang="en-GB"/>
          </a:p>
        </p:txBody>
      </p:sp>
    </p:spTree>
    <p:extLst>
      <p:ext uri="{BB962C8B-B14F-4D97-AF65-F5344CB8AC3E}">
        <p14:creationId xmlns:p14="http://schemas.microsoft.com/office/powerpoint/2010/main" val="1438366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11111"/>
                </a:solidFill>
                <a:effectLst/>
                <a:latin typeface="Roboto" panose="02000000000000000000" pitchFamily="2" charset="0"/>
              </a:rPr>
              <a:t>Bore da </a:t>
            </a:r>
            <a:r>
              <a:rPr lang="en-GB" b="0" i="0" dirty="0" err="1">
                <a:solidFill>
                  <a:srgbClr val="111111"/>
                </a:solidFill>
                <a:effectLst/>
                <a:latin typeface="Roboto" panose="02000000000000000000" pitchFamily="2" charset="0"/>
              </a:rPr>
              <a:t>pawb</a:t>
            </a:r>
            <a:r>
              <a:rPr lang="en-GB" b="0" i="0" dirty="0">
                <a:solidFill>
                  <a:srgbClr val="111111"/>
                </a:solidFill>
                <a:effectLst/>
                <a:latin typeface="Roboto" panose="02000000000000000000" pitchFamily="2" charset="0"/>
              </a:rPr>
              <a:t>- </a:t>
            </a:r>
            <a:r>
              <a:rPr lang="en-GB" dirty="0"/>
              <a:t>Good morning everyone, and welcome to the Wales Eye Care Conference 2025.</a:t>
            </a:r>
            <a:br>
              <a:rPr lang="en-GB" dirty="0"/>
            </a:br>
            <a:r>
              <a:rPr lang="en-GB" dirty="0"/>
              <a:t>It’s a privilege to open today’s programme and to set the scene for such an important topic for everyone.</a:t>
            </a:r>
          </a:p>
        </p:txBody>
      </p:sp>
      <p:sp>
        <p:nvSpPr>
          <p:cNvPr id="4" name="Slide Number Placeholder 3"/>
          <p:cNvSpPr>
            <a:spLocks noGrp="1"/>
          </p:cNvSpPr>
          <p:nvPr>
            <p:ph type="sldNum" sz="quarter" idx="5"/>
          </p:nvPr>
        </p:nvSpPr>
        <p:spPr/>
        <p:txBody>
          <a:bodyPr/>
          <a:lstStyle/>
          <a:p>
            <a:fld id="{C58AA13B-C19B-485E-AE90-83C7C5B20B9B}" type="slidenum">
              <a:rPr lang="en-GB" smtClean="0"/>
              <a:t>1</a:t>
            </a:fld>
            <a:endParaRPr lang="en-GB"/>
          </a:p>
        </p:txBody>
      </p:sp>
    </p:spTree>
    <p:extLst>
      <p:ext uri="{BB962C8B-B14F-4D97-AF65-F5344CB8AC3E}">
        <p14:creationId xmlns:p14="http://schemas.microsoft.com/office/powerpoint/2010/main" val="25867817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As eye care professionals, it is our responsibility to recognise the challenges, to listen without judgement, and to ensure that mental health support is not an afterthought, but a core part of the care we provide.</a:t>
            </a:r>
          </a:p>
          <a:p>
            <a:r>
              <a:rPr kumimoji="0" lang="en-GB" sz="1200" b="0" i="0" u="none" strike="noStrike" kern="1200" cap="none" spc="0" normalizeH="0" baseline="0" noProof="0" dirty="0">
                <a:ln>
                  <a:noFill/>
                </a:ln>
                <a:solidFill>
                  <a:prstClr val="black"/>
                </a:solidFill>
                <a:effectLst/>
                <a:uLnTx/>
                <a:uFillTx/>
                <a:latin typeface="+mn-lt"/>
                <a:ea typeface="+mn-ea"/>
                <a:cs typeface="+mn-cs"/>
              </a:rPr>
              <a:t>And if we don’t recognise that, we risk failing the very people we aim to serve</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a:t>
            </a:r>
            <a:endParaRPr lang="en-GB" dirty="0"/>
          </a:p>
        </p:txBody>
      </p:sp>
      <p:sp>
        <p:nvSpPr>
          <p:cNvPr id="4" name="Slide Number Placeholder 3"/>
          <p:cNvSpPr>
            <a:spLocks noGrp="1"/>
          </p:cNvSpPr>
          <p:nvPr>
            <p:ph type="sldNum" sz="quarter" idx="5"/>
          </p:nvPr>
        </p:nvSpPr>
        <p:spPr/>
        <p:txBody>
          <a:bodyPr/>
          <a:lstStyle/>
          <a:p>
            <a:fld id="{C58AA13B-C19B-485E-AE90-83C7C5B20B9B}" type="slidenum">
              <a:rPr lang="en-GB" smtClean="0"/>
              <a:t>10</a:t>
            </a:fld>
            <a:endParaRPr lang="en-GB"/>
          </a:p>
        </p:txBody>
      </p:sp>
    </p:spTree>
    <p:extLst>
      <p:ext uri="{BB962C8B-B14F-4D97-AF65-F5344CB8AC3E}">
        <p14:creationId xmlns:p14="http://schemas.microsoft.com/office/powerpoint/2010/main" val="2784956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But as we also know, it is not just patients that we need to ensure have the right support.
</a:t>
            </a:r>
            <a:r>
              <a:rPr lang="en-GB" dirty="0"/>
              <a:t>Optometrists, ophthalmologists, nurses, and the entire eye care multidisciplinary team work under immense pressure. Complex clinical decision making, time constraints, emotional labour — all contribute to stress, burnout, and through that we risk compassion fatigue</a:t>
            </a:r>
          </a:p>
        </p:txBody>
      </p:sp>
      <p:sp>
        <p:nvSpPr>
          <p:cNvPr id="4" name="Slide Number Placeholder 3"/>
          <p:cNvSpPr>
            <a:spLocks noGrp="1"/>
          </p:cNvSpPr>
          <p:nvPr>
            <p:ph type="sldNum" sz="quarter" idx="5"/>
          </p:nvPr>
        </p:nvSpPr>
        <p:spPr/>
        <p:txBody>
          <a:bodyPr/>
          <a:lstStyle/>
          <a:p>
            <a:fld id="{C58AA13B-C19B-485E-AE90-83C7C5B20B9B}" type="slidenum">
              <a:rPr lang="en-GB" smtClean="0"/>
              <a:t>11</a:t>
            </a:fld>
            <a:endParaRPr lang="en-GB"/>
          </a:p>
        </p:txBody>
      </p:sp>
    </p:spTree>
    <p:extLst>
      <p:ext uri="{BB962C8B-B14F-4D97-AF65-F5344CB8AC3E}">
        <p14:creationId xmlns:p14="http://schemas.microsoft.com/office/powerpoint/2010/main" val="2992365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 will hear later in todays programme about support services in more detail, but it is important to emphasise that support is available for all patients and eye care professionals.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Free, confidential mental health and wellbeing support is accessible across Wales, including urgent help for those in crisis. These services are available online, by phone, and in person.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No matter your role or situation, support is available — and it’s free, confidential, and accessible across Wales</a:t>
            </a:r>
            <a:r>
              <a:rPr lang="en-GB" dirty="0"/>
              <a:t>, </a:t>
            </a:r>
            <a:r>
              <a:rPr lang="en-GB" sz="1200" kern="12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no one is or should feel alone.</a:t>
            </a:r>
            <a:r>
              <a:rPr lang="en-GB" dirty="0"/>
              <a:t>
</a:t>
            </a:r>
          </a:p>
        </p:txBody>
      </p:sp>
      <p:sp>
        <p:nvSpPr>
          <p:cNvPr id="4" name="Slide Number Placeholder 3"/>
          <p:cNvSpPr>
            <a:spLocks noGrp="1"/>
          </p:cNvSpPr>
          <p:nvPr>
            <p:ph type="sldNum" sz="quarter" idx="5"/>
          </p:nvPr>
        </p:nvSpPr>
        <p:spPr/>
        <p:txBody>
          <a:bodyPr/>
          <a:lstStyle/>
          <a:p>
            <a:fld id="{C58AA13B-C19B-485E-AE90-83C7C5B20B9B}" type="slidenum">
              <a:rPr lang="en-GB" smtClean="0"/>
              <a:t>12</a:t>
            </a:fld>
            <a:endParaRPr lang="en-GB"/>
          </a:p>
        </p:txBody>
      </p:sp>
    </p:spTree>
    <p:extLst>
      <p:ext uri="{BB962C8B-B14F-4D97-AF65-F5344CB8AC3E}">
        <p14:creationId xmlns:p14="http://schemas.microsoft.com/office/powerpoint/2010/main" val="3757445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5"/>
          </p:nvPr>
        </p:nvSpPr>
        <p:spPr/>
        <p:txBody>
          <a:bodyPr/>
          <a:lstStyle/>
          <a:p>
            <a:fld id="{200C0BFE-E39B-45FD-A1F8-B2458F4F86B4}" type="slidenum">
              <a:rPr lang="en-GB" smtClean="0"/>
              <a:t>13</a:t>
            </a:fld>
            <a:endParaRPr lang="en-GB"/>
          </a:p>
        </p:txBody>
      </p:sp>
    </p:spTree>
    <p:extLst>
      <p:ext uri="{BB962C8B-B14F-4D97-AF65-F5344CB8AC3E}">
        <p14:creationId xmlns:p14="http://schemas.microsoft.com/office/powerpoint/2010/main" val="2783251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We’ll hear from patients about their lived experiences — the emotional impact of sight loss, the support that helped, and the gaps that remain.</a:t>
            </a:r>
          </a:p>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We’ll explore how mental health affects clinical outcomes — how recognising distress can improve engagement, adherence, and recovery.</a:t>
            </a:r>
          </a:p>
          <a:p>
            <a:r>
              <a:rPr lang="en-GB" dirty="0"/>
              <a:t>We’ll look at service innovation — trauma-informed </a:t>
            </a:r>
            <a:r>
              <a:rPr lang="en-GB" dirty="0" err="1"/>
              <a:t>care,</a:t>
            </a:r>
            <a:r>
              <a:rPr lang="en-GB" dirty="0"/>
              <a:t> integrated mental health pathways, peer support models, and digital tools that connect people, to help</a:t>
            </a:r>
          </a:p>
        </p:txBody>
      </p:sp>
      <p:sp>
        <p:nvSpPr>
          <p:cNvPr id="4" name="Slide Number Placeholder 3"/>
          <p:cNvSpPr>
            <a:spLocks noGrp="1"/>
          </p:cNvSpPr>
          <p:nvPr>
            <p:ph type="sldNum" sz="quarter" idx="5"/>
          </p:nvPr>
        </p:nvSpPr>
        <p:spPr/>
        <p:txBody>
          <a:bodyPr/>
          <a:lstStyle/>
          <a:p>
            <a:fld id="{C58AA13B-C19B-485E-AE90-83C7C5B20B9B}" type="slidenum">
              <a:rPr lang="en-GB" smtClean="0"/>
              <a:t>14</a:t>
            </a:fld>
            <a:endParaRPr lang="en-GB"/>
          </a:p>
        </p:txBody>
      </p:sp>
    </p:spTree>
    <p:extLst>
      <p:ext uri="{BB962C8B-B14F-4D97-AF65-F5344CB8AC3E}">
        <p14:creationId xmlns:p14="http://schemas.microsoft.com/office/powerpoint/2010/main" val="34622917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We’ll hear from professionals about their own wellbeing — the pressures they face, the support they need, and the culture we must build to sustain compassionate care.</a:t>
            </a:r>
          </a:p>
          <a:p>
            <a:r>
              <a:rPr lang="en-GB" sz="1200" kern="1200" dirty="0">
                <a:solidFill>
                  <a:schemeClr val="tx1"/>
                </a:solidFill>
                <a:effectLst/>
                <a:latin typeface="+mn-lt"/>
                <a:ea typeface="+mn-ea"/>
                <a:cs typeface="+mn-cs"/>
              </a:rPr>
              <a:t>And we will ask:</a:t>
            </a:r>
          </a:p>
          <a:p>
            <a:r>
              <a:rPr lang="en-GB" sz="1200" kern="1200" dirty="0">
                <a:solidFill>
                  <a:schemeClr val="tx1"/>
                </a:solidFill>
                <a:effectLst/>
                <a:latin typeface="+mn-lt"/>
                <a:ea typeface="+mn-ea"/>
                <a:cs typeface="+mn-cs"/>
              </a:rPr>
              <a:t>How do we train for emotional competence?</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How do we design psychologically safe services?</a:t>
            </a:r>
            <a:br>
              <a:rPr lang="en-GB" sz="1200" kern="1200" dirty="0">
                <a:solidFill>
                  <a:schemeClr val="tx1"/>
                </a:solidFill>
                <a:effectLst/>
                <a:latin typeface="+mn-lt"/>
                <a:ea typeface="+mn-ea"/>
                <a:cs typeface="+mn-cs"/>
              </a:rPr>
            </a:br>
            <a:r>
              <a:rPr lang="en-GB" sz="1200" kern="1200" dirty="0">
                <a:solidFill>
                  <a:schemeClr val="tx1"/>
                </a:solidFill>
                <a:effectLst/>
                <a:latin typeface="+mn-lt"/>
                <a:ea typeface="+mn-ea"/>
                <a:cs typeface="+mn-cs"/>
              </a:rPr>
              <a:t>How do we embed mental health into every layer of eye care — not as an add-on, but as a core component?</a:t>
            </a:r>
          </a:p>
          <a:p>
            <a:endParaRPr lang="en-GB" dirty="0"/>
          </a:p>
        </p:txBody>
      </p:sp>
      <p:sp>
        <p:nvSpPr>
          <p:cNvPr id="4" name="Slide Number Placeholder 3"/>
          <p:cNvSpPr>
            <a:spLocks noGrp="1"/>
          </p:cNvSpPr>
          <p:nvPr>
            <p:ph type="sldNum" sz="quarter" idx="5"/>
          </p:nvPr>
        </p:nvSpPr>
        <p:spPr/>
        <p:txBody>
          <a:bodyPr/>
          <a:lstStyle/>
          <a:p>
            <a:fld id="{C58AA13B-C19B-485E-AE90-83C7C5B20B9B}" type="slidenum">
              <a:rPr lang="en-GB" smtClean="0"/>
              <a:t>15</a:t>
            </a:fld>
            <a:endParaRPr lang="en-GB"/>
          </a:p>
        </p:txBody>
      </p:sp>
    </p:spTree>
    <p:extLst>
      <p:ext uri="{BB962C8B-B14F-4D97-AF65-F5344CB8AC3E}">
        <p14:creationId xmlns:p14="http://schemas.microsoft.com/office/powerpoint/2010/main" val="4274451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5"/>
          </p:nvPr>
        </p:nvSpPr>
        <p:spPr/>
        <p:txBody>
          <a:bodyPr/>
          <a:lstStyle/>
          <a:p>
            <a:fld id="{200C0BFE-E39B-45FD-A1F8-B2458F4F86B4}" type="slidenum">
              <a:rPr lang="en-GB" smtClean="0"/>
              <a:t>16</a:t>
            </a:fld>
            <a:endParaRPr lang="en-GB"/>
          </a:p>
        </p:txBody>
      </p:sp>
    </p:spTree>
    <p:extLst>
      <p:ext uri="{BB962C8B-B14F-4D97-AF65-F5344CB8AC3E}">
        <p14:creationId xmlns:p14="http://schemas.microsoft.com/office/powerpoint/2010/main" val="17532543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Mental health is everyone’s business.
</a:t>
            </a:r>
            <a:r>
              <a:rPr lang="en-GB" dirty="0"/>
              <a:t>We can do better. And we must.
Because when we care for mental </a:t>
            </a:r>
            <a:r>
              <a:rPr lang="en-GB" dirty="0" err="1"/>
              <a:t>health,</a:t>
            </a:r>
            <a:r>
              <a:rPr lang="en-GB" dirty="0"/>
              <a:t> we improve clinical outcomes. We reduce risk. We build trust. We retain staff, because we create services that people want to use — and want to work in.</a:t>
            </a:r>
          </a:p>
        </p:txBody>
      </p:sp>
      <p:sp>
        <p:nvSpPr>
          <p:cNvPr id="4" name="Slide Number Placeholder 3"/>
          <p:cNvSpPr>
            <a:spLocks noGrp="1"/>
          </p:cNvSpPr>
          <p:nvPr>
            <p:ph type="sldNum" sz="quarter" idx="5"/>
          </p:nvPr>
        </p:nvSpPr>
        <p:spPr/>
        <p:txBody>
          <a:bodyPr/>
          <a:lstStyle/>
          <a:p>
            <a:fld id="{C58AA13B-C19B-485E-AE90-83C7C5B20B9B}" type="slidenum">
              <a:rPr lang="en-GB" smtClean="0"/>
              <a:t>17</a:t>
            </a:fld>
            <a:endParaRPr lang="en-GB"/>
          </a:p>
        </p:txBody>
      </p:sp>
    </p:spTree>
    <p:extLst>
      <p:ext uri="{BB962C8B-B14F-4D97-AF65-F5344CB8AC3E}">
        <p14:creationId xmlns:p14="http://schemas.microsoft.com/office/powerpoint/2010/main" val="32957328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Just a final thought from me.</a:t>
            </a:r>
          </a:p>
          <a:p>
            <a:r>
              <a:rPr lang="en-GB" dirty="0"/>
              <a:t>I want to say a thank you to all speakers today, when you ask people what their greatest fear or phobia is, public speaking is generally near the top of that list. Some enjoy the experience, but for others the experience is emotionally draining at the very least- I know that it is for me.</a:t>
            </a:r>
          </a:p>
          <a:p>
            <a:r>
              <a:rPr lang="en-GB" dirty="0"/>
              <a:t>So please be kind and understanding to all our speakers, we appreciate you giving up your time today and sharing your experiences with our conference.</a:t>
            </a:r>
          </a:p>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58AA13B-C19B-485E-AE90-83C7C5B20B9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3035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Today’s theme — mental health awareness among patients and eye care professionals, is not just timely, it’s essential.  Because behind every clinical encounter, every referral, every diagnosis, there is a human story, and mental health is often at the heart of it.</a:t>
            </a:r>
          </a:p>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Todays speakers will walk us through how important raising mental health awareness amongst both patients and eye care professionals is for holistic eye </a:t>
            </a:r>
            <a:r>
              <a:rPr lang="en-GB" sz="1200" kern="100" dirty="0" err="1">
                <a:effectLst/>
                <a:latin typeface="Aptos" panose="020B0004020202020204" pitchFamily="34" charset="0"/>
                <a:ea typeface="Aptos" panose="020B0004020202020204" pitchFamily="34" charset="0"/>
                <a:cs typeface="Times New Roman" panose="02020603050405020304" pitchFamily="18" charset="0"/>
              </a:rPr>
              <a:t>care,</a:t>
            </a:r>
            <a:r>
              <a:rPr lang="en-GB" sz="1200" kern="100" dirty="0">
                <a:effectLst/>
                <a:latin typeface="Aptos" panose="020B0004020202020204" pitchFamily="34" charset="0"/>
                <a:ea typeface="Aptos" panose="020B0004020202020204" pitchFamily="34" charset="0"/>
                <a:cs typeface="Times New Roman" panose="02020603050405020304" pitchFamily="18" charset="0"/>
              </a:rPr>
              <a:t> and that this can only be achieved through a unified community effort, involving patients, clinicians, managers and policy leaders collaborating together.</a:t>
            </a:r>
          </a:p>
          <a:p>
            <a:pPr>
              <a:lnSpc>
                <a:spcPct val="170000"/>
              </a:lnSpc>
            </a:pPr>
            <a:endParaRPr lang="en-GB" sz="1200" dirty="0"/>
          </a:p>
        </p:txBody>
      </p:sp>
      <p:sp>
        <p:nvSpPr>
          <p:cNvPr id="4" name="Slide Number Placeholder 3"/>
          <p:cNvSpPr>
            <a:spLocks noGrp="1"/>
          </p:cNvSpPr>
          <p:nvPr>
            <p:ph type="sldNum" sz="quarter" idx="5"/>
          </p:nvPr>
        </p:nvSpPr>
        <p:spPr/>
        <p:txBody>
          <a:bodyPr/>
          <a:lstStyle/>
          <a:p>
            <a:fld id="{DC238A8E-B9A9-4B78-AA50-29F28EBEF030}" type="slidenum">
              <a:rPr lang="en-GB" smtClean="0"/>
              <a:t>2</a:t>
            </a:fld>
            <a:endParaRPr lang="en-GB"/>
          </a:p>
        </p:txBody>
      </p:sp>
    </p:spTree>
    <p:extLst>
      <p:ext uri="{BB962C8B-B14F-4D97-AF65-F5344CB8AC3E}">
        <p14:creationId xmlns:p14="http://schemas.microsoft.com/office/powerpoint/2010/main" val="4108191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But to be able to fully understand the importance of good mental </a:t>
            </a:r>
            <a:r>
              <a:rPr lang="en-GB" dirty="0" err="1"/>
              <a:t>health,</a:t>
            </a:r>
            <a:r>
              <a:rPr lang="en-GB" dirty="0"/>
              <a:t> we need to understand what mental health actually means.
</a:t>
            </a:r>
          </a:p>
        </p:txBody>
      </p:sp>
      <p:sp>
        <p:nvSpPr>
          <p:cNvPr id="4" name="Slide Number Placeholder 3"/>
          <p:cNvSpPr>
            <a:spLocks noGrp="1"/>
          </p:cNvSpPr>
          <p:nvPr>
            <p:ph type="sldNum" sz="quarter" idx="5"/>
          </p:nvPr>
        </p:nvSpPr>
        <p:spPr/>
        <p:txBody>
          <a:bodyPr/>
          <a:lstStyle/>
          <a:p>
            <a:fld id="{200C0BFE-E39B-45FD-A1F8-B2458F4F86B4}" type="slidenum">
              <a:rPr lang="en-GB" smtClean="0"/>
              <a:t>3</a:t>
            </a:fld>
            <a:endParaRPr lang="en-GB"/>
          </a:p>
        </p:txBody>
      </p:sp>
    </p:spTree>
    <p:extLst>
      <p:ext uri="{BB962C8B-B14F-4D97-AF65-F5344CB8AC3E}">
        <p14:creationId xmlns:p14="http://schemas.microsoft.com/office/powerpoint/2010/main" val="2875512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Mental health is not simply the absence of mental illness. It is a state of wellbeing in which every individual realises their own potential, can cope with the normal stresses of life, can work productively, and is able to contribute to their community. </a:t>
            </a:r>
          </a:p>
          <a:p>
            <a:r>
              <a:rPr lang="en-GB" dirty="0"/>
              <a:t>It encompasses our emotional, psychological, and social wellbeing — shaping how we think, feel, act, relate to others, and importantly the choices that we make. </a:t>
            </a:r>
          </a:p>
          <a:p>
            <a:r>
              <a:rPr lang="en-GB" dirty="0"/>
              <a:t>Just as physical health is about </a:t>
            </a:r>
            <a:r>
              <a:rPr lang="en-GB" b="1" dirty="0"/>
              <a:t>more</a:t>
            </a:r>
            <a:r>
              <a:rPr lang="en-GB" dirty="0"/>
              <a:t> than </a:t>
            </a:r>
            <a:r>
              <a:rPr lang="en-GB" b="1" dirty="0"/>
              <a:t>not being ill</a:t>
            </a:r>
            <a:r>
              <a:rPr lang="en-GB" dirty="0"/>
              <a:t>, mental health is about </a:t>
            </a:r>
            <a:r>
              <a:rPr lang="en-GB" b="1" dirty="0"/>
              <a:t>more</a:t>
            </a:r>
            <a:r>
              <a:rPr lang="en-GB" dirty="0"/>
              <a:t> than </a:t>
            </a:r>
            <a:r>
              <a:rPr lang="en-GB" b="1" dirty="0"/>
              <a:t>not having a diagnosis</a:t>
            </a:r>
            <a:r>
              <a:rPr lang="en-GB" dirty="0"/>
              <a:t>. It’s about resilience, hope, connection, and the ability to enjoy life.</a:t>
            </a:r>
          </a:p>
        </p:txBody>
      </p:sp>
      <p:sp>
        <p:nvSpPr>
          <p:cNvPr id="4" name="Slide Number Placeholder 3"/>
          <p:cNvSpPr>
            <a:spLocks noGrp="1"/>
          </p:cNvSpPr>
          <p:nvPr>
            <p:ph type="sldNum" sz="quarter" idx="5"/>
          </p:nvPr>
        </p:nvSpPr>
        <p:spPr/>
        <p:txBody>
          <a:bodyPr/>
          <a:lstStyle/>
          <a:p>
            <a:fld id="{C58AA13B-C19B-485E-AE90-83C7C5B20B9B}" type="slidenum">
              <a:rPr lang="en-GB" smtClean="0"/>
              <a:t>4</a:t>
            </a:fld>
            <a:endParaRPr lang="en-GB"/>
          </a:p>
        </p:txBody>
      </p:sp>
    </p:spTree>
    <p:extLst>
      <p:ext uri="{BB962C8B-B14F-4D97-AF65-F5344CB8AC3E}">
        <p14:creationId xmlns:p14="http://schemas.microsoft.com/office/powerpoint/2010/main" val="2248812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Why is mental health as important as physical health?
The answer is simple: the two are inseparable. Our minds and bodies are deeply connected. You will hear later today from the Chief Medical Officer for Wales about how poor mental health can worsen physical health outcomes, and physical illness can take a toll on our mental wellbeing. 
When we neglect mental </a:t>
            </a:r>
            <a:r>
              <a:rPr lang="en-GB" dirty="0" err="1"/>
              <a:t>health,</a:t>
            </a:r>
            <a:r>
              <a:rPr lang="en-GB" dirty="0"/>
              <a:t> we risk undermining every other aspect of care. But when we prioritise it, we unlock better outcomes for patients, professionals, and the whole health system.
</a:t>
            </a:r>
          </a:p>
          <a:p>
            <a:endParaRPr lang="en-GB" dirty="0"/>
          </a:p>
        </p:txBody>
      </p:sp>
      <p:sp>
        <p:nvSpPr>
          <p:cNvPr id="4" name="Slide Number Placeholder 3"/>
          <p:cNvSpPr>
            <a:spLocks noGrp="1"/>
          </p:cNvSpPr>
          <p:nvPr>
            <p:ph type="sldNum" sz="quarter" idx="5"/>
          </p:nvPr>
        </p:nvSpPr>
        <p:spPr/>
        <p:txBody>
          <a:bodyPr/>
          <a:lstStyle/>
          <a:p>
            <a:fld id="{C58AA13B-C19B-485E-AE90-83C7C5B20B9B}" type="slidenum">
              <a:rPr lang="en-GB" smtClean="0"/>
              <a:t>5</a:t>
            </a:fld>
            <a:endParaRPr lang="en-GB"/>
          </a:p>
        </p:txBody>
      </p:sp>
    </p:spTree>
    <p:extLst>
      <p:ext uri="{BB962C8B-B14F-4D97-AF65-F5344CB8AC3E}">
        <p14:creationId xmlns:p14="http://schemas.microsoft.com/office/powerpoint/2010/main" val="638508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GB" dirty="0"/>
              <a:t>
</a:t>
            </a:r>
          </a:p>
        </p:txBody>
      </p:sp>
      <p:sp>
        <p:nvSpPr>
          <p:cNvPr id="4" name="Slide Number Placeholder 3"/>
          <p:cNvSpPr>
            <a:spLocks noGrp="1"/>
          </p:cNvSpPr>
          <p:nvPr>
            <p:ph type="sldNum" sz="quarter" idx="5"/>
          </p:nvPr>
        </p:nvSpPr>
        <p:spPr/>
        <p:txBody>
          <a:bodyPr/>
          <a:lstStyle/>
          <a:p>
            <a:fld id="{200C0BFE-E39B-45FD-A1F8-B2458F4F86B4}" type="slidenum">
              <a:rPr lang="en-GB" smtClean="0"/>
              <a:t>6</a:t>
            </a:fld>
            <a:endParaRPr lang="en-GB"/>
          </a:p>
        </p:txBody>
      </p:sp>
    </p:spTree>
    <p:extLst>
      <p:ext uri="{BB962C8B-B14F-4D97-AF65-F5344CB8AC3E}">
        <p14:creationId xmlns:p14="http://schemas.microsoft.com/office/powerpoint/2010/main" val="2163372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know that sight loss can be life-changing. It can bring grief, anxiety, depression, and isolation. </a:t>
            </a:r>
          </a:p>
          <a:p>
            <a:r>
              <a:rPr lang="en-GB" dirty="0"/>
              <a:t>Research consistently shows that rates of depression and anxiety are significantly higher for people with sight loss compared to the general population. The reasons are complex and deeply personal: the trauma of diagnosis, the fear of losing independence, the practical barriers to daily life, and the social isolation that can follow. </a:t>
            </a:r>
          </a:p>
        </p:txBody>
      </p:sp>
      <p:sp>
        <p:nvSpPr>
          <p:cNvPr id="4" name="Slide Number Placeholder 3"/>
          <p:cNvSpPr>
            <a:spLocks noGrp="1"/>
          </p:cNvSpPr>
          <p:nvPr>
            <p:ph type="sldNum" sz="quarter" idx="5"/>
          </p:nvPr>
        </p:nvSpPr>
        <p:spPr/>
        <p:txBody>
          <a:bodyPr/>
          <a:lstStyle/>
          <a:p>
            <a:fld id="{C58AA13B-C19B-485E-AE90-83C7C5B20B9B}" type="slidenum">
              <a:rPr lang="en-GB" smtClean="0"/>
              <a:t>7</a:t>
            </a:fld>
            <a:endParaRPr lang="en-GB"/>
          </a:p>
        </p:txBody>
      </p:sp>
    </p:spTree>
    <p:extLst>
      <p:ext uri="{BB962C8B-B14F-4D97-AF65-F5344CB8AC3E}">
        <p14:creationId xmlns:p14="http://schemas.microsoft.com/office/powerpoint/2010/main" val="27729048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We know from patient voices — including those you’ll hear today — that the emotional impact of sight loss is often more profound than the clinical one. </a:t>
            </a:r>
          </a:p>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For many, sight loss is not just a medical event — it’s a profound life transition. It can mean adapting to new ways of working, communicating, and connecting with others. It can mean facing stigma or misunderstanding, even from those closest to us. </a:t>
            </a:r>
          </a:p>
          <a:p>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a:t>
            </a:r>
            <a:endParaRPr lang="en-GB" dirty="0"/>
          </a:p>
        </p:txBody>
      </p:sp>
      <p:sp>
        <p:nvSpPr>
          <p:cNvPr id="4" name="Slide Number Placeholder 3"/>
          <p:cNvSpPr>
            <a:spLocks noGrp="1"/>
          </p:cNvSpPr>
          <p:nvPr>
            <p:ph type="sldNum" sz="quarter" idx="5"/>
          </p:nvPr>
        </p:nvSpPr>
        <p:spPr/>
        <p:txBody>
          <a:bodyPr/>
          <a:lstStyle/>
          <a:p>
            <a:fld id="{C58AA13B-C19B-485E-AE90-83C7C5B20B9B}" type="slidenum">
              <a:rPr lang="en-GB" smtClean="0"/>
              <a:t>8</a:t>
            </a:fld>
            <a:endParaRPr lang="en-GB"/>
          </a:p>
        </p:txBody>
      </p:sp>
    </p:spTree>
    <p:extLst>
      <p:ext uri="{BB962C8B-B14F-4D97-AF65-F5344CB8AC3E}">
        <p14:creationId xmlns:p14="http://schemas.microsoft.com/office/powerpoint/2010/main" val="41407547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But there is also resilience. The sight loss community in Wales is vibrant, as we have seen so ably demonstrated once again by our friends at UCAN, it is resourceful, and supportive, brought together under the umbrella of the Wales Vision Forum.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Times New Roman" panose="02020603050405020304" pitchFamily="18" charset="0"/>
              </a:rPr>
              <a:t>For those of you who don’t know about the WVF, it is an informal group of sight loss charities in Wales who gained strength during lockdown by holding weekly online meetings to keep on top of regulations and service delivery.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ptos" panose="020B0004020202020204" pitchFamily="34" charset="0"/>
                <a:ea typeface="Aptos" panose="020B0004020202020204" pitchFamily="34" charset="0"/>
                <a:cs typeface="Times New Roman" panose="02020603050405020304" pitchFamily="18" charset="0"/>
              </a:rPr>
              <a:t>WVF have produced a website, </a:t>
            </a:r>
            <a:r>
              <a:rPr lang="en-GB" sz="1200" kern="1200" dirty="0">
                <a:solidFill>
                  <a:schemeClr val="tx1"/>
                </a:solidFill>
                <a:effectLst/>
                <a:latin typeface="+mn-lt"/>
                <a:ea typeface="+mn-ea"/>
                <a:cs typeface="+mn-cs"/>
              </a:rPr>
              <a:t>It has been live for two months and has already been attracting visitors, notably to the page offering support from other organisations. It is intended as a shop window to the </a:t>
            </a:r>
            <a:r>
              <a:rPr lang="en-GB" sz="1200" kern="1200" dirty="0" err="1">
                <a:solidFill>
                  <a:schemeClr val="tx1"/>
                </a:solidFill>
                <a:effectLst/>
                <a:latin typeface="+mn-lt"/>
                <a:ea typeface="+mn-ea"/>
                <a:cs typeface="+mn-cs"/>
              </a:rPr>
              <a:t>Perspectif</a:t>
            </a:r>
            <a:r>
              <a:rPr lang="en-GB" sz="1200" kern="1200" dirty="0">
                <a:solidFill>
                  <a:schemeClr val="tx1"/>
                </a:solidFill>
                <a:effectLst/>
                <a:latin typeface="+mn-lt"/>
                <a:ea typeface="+mn-ea"/>
                <a:cs typeface="+mn-cs"/>
              </a:rPr>
              <a:t> information portal which, incidentally, is the place where you can identify your nearest LVSW practice. I’m pleased to report that </a:t>
            </a:r>
            <a:r>
              <a:rPr lang="en-GB" sz="1200" kern="1200" dirty="0" err="1">
                <a:solidFill>
                  <a:schemeClr val="tx1"/>
                </a:solidFill>
                <a:effectLst/>
                <a:latin typeface="+mn-lt"/>
                <a:ea typeface="+mn-ea"/>
                <a:cs typeface="+mn-cs"/>
              </a:rPr>
              <a:t>Perspectif</a:t>
            </a:r>
            <a:r>
              <a:rPr lang="en-GB" sz="1200" kern="1200" dirty="0">
                <a:solidFill>
                  <a:schemeClr val="tx1"/>
                </a:solidFill>
                <a:effectLst/>
                <a:latin typeface="+mn-lt"/>
                <a:ea typeface="+mn-ea"/>
                <a:cs typeface="+mn-cs"/>
              </a:rPr>
              <a:t> had received over 5 thousand views in September and October of which 320 were of the Wales Eye Care Service page to find low vision practitioners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
</a:t>
            </a:r>
          </a:p>
          <a:p>
            <a:endParaRPr lang="en-GB" dirty="0"/>
          </a:p>
        </p:txBody>
      </p:sp>
      <p:sp>
        <p:nvSpPr>
          <p:cNvPr id="4" name="Slide Number Placeholder 3"/>
          <p:cNvSpPr>
            <a:spLocks noGrp="1"/>
          </p:cNvSpPr>
          <p:nvPr>
            <p:ph type="sldNum" sz="quarter" idx="5"/>
          </p:nvPr>
        </p:nvSpPr>
        <p:spPr/>
        <p:txBody>
          <a:bodyPr/>
          <a:lstStyle/>
          <a:p>
            <a:fld id="{C58AA13B-C19B-485E-AE90-83C7C5B20B9B}" type="slidenum">
              <a:rPr lang="en-GB" smtClean="0"/>
              <a:t>9</a:t>
            </a:fld>
            <a:endParaRPr lang="en-GB"/>
          </a:p>
        </p:txBody>
      </p:sp>
    </p:spTree>
    <p:extLst>
      <p:ext uri="{BB962C8B-B14F-4D97-AF65-F5344CB8AC3E}">
        <p14:creationId xmlns:p14="http://schemas.microsoft.com/office/powerpoint/2010/main" val="1797506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23159"/>
            <a:ext cx="9144000" cy="1086803"/>
          </a:xfrm>
        </p:spPr>
        <p:txBody>
          <a:bodyPr anchor="b">
            <a:normAutofit/>
          </a:bodyPr>
          <a:lstStyle>
            <a:lvl1pPr algn="ctr">
              <a:defRPr sz="4800">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B3767DFC-58A8-4476-917E-D7F36E3BF83B}" type="datetimeFigureOut">
              <a:rPr lang="en-GB" smtClean="0"/>
              <a:t>29/10/2025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AF0CEA-B6E4-4B36-997F-98A93A01189D}"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04704" y="0"/>
            <a:ext cx="1438656" cy="1691640"/>
          </a:xfrm>
          <a:prstGeom prst="rect">
            <a:avLst/>
          </a:prstGeom>
        </p:spPr>
      </p:pic>
    </p:spTree>
    <p:extLst>
      <p:ext uri="{BB962C8B-B14F-4D97-AF65-F5344CB8AC3E}">
        <p14:creationId xmlns:p14="http://schemas.microsoft.com/office/powerpoint/2010/main" val="9403995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D157A2-A590-41F3-BB42-BCAB72062412}" type="datetimeFigureOut">
              <a:rPr lang="en-GB" smtClean="0"/>
              <a:t>29/10/2025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16BB43-47AA-4083-805E-17C22FD7D216}" type="slidenum">
              <a:rPr lang="en-GB" smtClean="0"/>
              <a:t>‹#›</a:t>
            </a:fld>
            <a:endParaRPr lang="en-GB"/>
          </a:p>
        </p:txBody>
      </p:sp>
    </p:spTree>
    <p:extLst>
      <p:ext uri="{BB962C8B-B14F-4D97-AF65-F5344CB8AC3E}">
        <p14:creationId xmlns:p14="http://schemas.microsoft.com/office/powerpoint/2010/main" val="28455597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767DFC-58A8-4476-917E-D7F36E3BF83B}" type="datetimeFigureOut">
              <a:rPr lang="en-GB" smtClean="0"/>
              <a:t>29/10/2025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F0CEA-B6E4-4B36-997F-98A93A01189D}" type="slidenum">
              <a:rPr lang="en-GB" smtClean="0"/>
              <a:t>‹#›</a:t>
            </a:fld>
            <a:endParaRPr lang="en-GB"/>
          </a:p>
        </p:txBody>
      </p:sp>
    </p:spTree>
    <p:extLst>
      <p:ext uri="{BB962C8B-B14F-4D97-AF65-F5344CB8AC3E}">
        <p14:creationId xmlns:p14="http://schemas.microsoft.com/office/powerpoint/2010/main" val="1662103900"/>
      </p:ext>
    </p:extLst>
  </p:cSld>
  <p:clrMap bg1="lt1" tx1="dk1" bg2="lt2" tx2="dk2" accent1="accent1" accent2="accent2" accent3="accent3" accent4="accent4" accent5="accent5" accent6="accent6" hlink="hlink" folHlink="folHlink"/>
  <p:sldLayoutIdLst>
    <p:sldLayoutId id="2147483649" r:id="rId1"/>
    <p:sldLayoutId id="214748381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32B1F-0552-561E-3DBF-C583C892ABFC}"/>
              </a:ext>
            </a:extLst>
          </p:cNvPr>
          <p:cNvSpPr>
            <a:spLocks noGrp="1"/>
          </p:cNvSpPr>
          <p:nvPr>
            <p:ph type="ctrTitle"/>
          </p:nvPr>
        </p:nvSpPr>
        <p:spPr>
          <a:xfrm>
            <a:off x="1524000" y="2043249"/>
            <a:ext cx="9144000" cy="1507672"/>
          </a:xfrm>
        </p:spPr>
        <p:txBody>
          <a:bodyPr>
            <a:normAutofit/>
          </a:bodyPr>
          <a:lstStyle/>
          <a:p>
            <a:r>
              <a:rPr kumimoji="0" lang="en-GB" sz="3700" b="1" i="0" u="none" strike="noStrike" kern="1200" cap="none" spc="0" normalizeH="0" baseline="0" noProof="0" dirty="0">
                <a:ln>
                  <a:noFill/>
                </a:ln>
                <a:solidFill>
                  <a:prstClr val="black"/>
                </a:solidFill>
                <a:effectLst/>
                <a:uLnTx/>
                <a:uFillTx/>
                <a:latin typeface="Neue Haas Grotesk Text Pro"/>
                <a:ea typeface="+mj-ea"/>
                <a:cs typeface="+mj-cs"/>
              </a:rPr>
              <a:t>Mental Health Awareness in Eye Care: </a:t>
            </a:r>
            <a:r>
              <a:rPr kumimoji="0" lang="en-GB" sz="2800" b="0" i="0" u="none" strike="noStrike" kern="1200" cap="none" spc="0" normalizeH="0" baseline="0" noProof="0" dirty="0">
                <a:ln>
                  <a:noFill/>
                </a:ln>
                <a:solidFill>
                  <a:prstClr val="black"/>
                </a:solidFill>
                <a:effectLst/>
                <a:uLnTx/>
                <a:uFillTx/>
                <a:latin typeface="Neue Haas Grotesk Text Pro"/>
                <a:ea typeface="+mj-ea"/>
                <a:cs typeface="+mj-cs"/>
              </a:rPr>
              <a:t>Understanding the link between eye health and wellbeing</a:t>
            </a:r>
            <a:endParaRPr lang="en-GB" dirty="0"/>
          </a:p>
        </p:txBody>
      </p:sp>
      <p:sp>
        <p:nvSpPr>
          <p:cNvPr id="3" name="Subtitle 2">
            <a:extLst>
              <a:ext uri="{FF2B5EF4-FFF2-40B4-BE49-F238E27FC236}">
                <a16:creationId xmlns:a16="http://schemas.microsoft.com/office/drawing/2014/main" id="{3F43AD13-B69E-05AE-3AC6-D2B842BB7D06}"/>
              </a:ext>
            </a:extLst>
          </p:cNvPr>
          <p:cNvSpPr>
            <a:spLocks noGrp="1"/>
          </p:cNvSpPr>
          <p:nvPr>
            <p:ph type="subTitle" idx="1"/>
          </p:nvPr>
        </p:nvSpPr>
        <p:spPr>
          <a:xfrm>
            <a:off x="850900" y="4486728"/>
            <a:ext cx="10693400" cy="1507672"/>
          </a:xfrm>
        </p:spPr>
        <p:txBody>
          <a:bodyPr>
            <a:normAutofit/>
          </a:bodyPr>
          <a:lstStyle/>
          <a:p>
            <a:r>
              <a:rPr lang="en-GB" sz="2400" dirty="0">
                <a:latin typeface="Arial" panose="020B0604020202020204" pitchFamily="34" charset="0"/>
                <a:cs typeface="Arial" panose="020B0604020202020204" pitchFamily="34" charset="0"/>
              </a:rPr>
              <a:t>David O’Sullivan OBE - Chief Optometric Adviser, Welsh Government</a:t>
            </a:r>
          </a:p>
        </p:txBody>
      </p:sp>
    </p:spTree>
    <p:extLst>
      <p:ext uri="{BB962C8B-B14F-4D97-AF65-F5344CB8AC3E}">
        <p14:creationId xmlns:p14="http://schemas.microsoft.com/office/powerpoint/2010/main" val="1086417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normAutofit/>
          </a:bodyPr>
          <a:lstStyle/>
          <a:p>
            <a:r>
              <a:rPr kumimoji="0" lang="en-US" sz="3200" b="1" i="0" u="none" strike="noStrike" kern="1200" cap="none" spc="0" normalizeH="0" baseline="0" noProof="0" dirty="0">
                <a:ln>
                  <a:noFill/>
                </a:ln>
                <a:solidFill>
                  <a:prstClr val="black"/>
                </a:solidFill>
                <a:effectLst/>
                <a:uLnTx/>
                <a:uFillTx/>
                <a:latin typeface="Neue Haas Grotesk Text Pro"/>
                <a:ea typeface="+mj-ea"/>
                <a:cs typeface="+mj-cs"/>
              </a:rPr>
              <a:t>Professional responsibility in supporting mental health</a:t>
            </a:r>
            <a:endParaRPr lang="en-GB" sz="3200"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p:txBody>
          <a:bodyPr>
            <a:normAutofit/>
          </a:bodyPr>
          <a:lstStyle/>
          <a:p>
            <a:pPr>
              <a:lnSpc>
                <a:spcPct val="120000"/>
              </a:lnSpc>
              <a:spcBef>
                <a:spcPts val="2500"/>
              </a:spcBef>
              <a:defRPr/>
            </a:pPr>
            <a:r>
              <a:rPr kumimoji="0" lang="en-GB" sz="2400" i="0" u="none" strike="noStrike" kern="1200" cap="none" spc="0" normalizeH="0" baseline="0" noProof="0" dirty="0">
                <a:ln>
                  <a:noFill/>
                </a:ln>
                <a:solidFill>
                  <a:prstClr val="black"/>
                </a:solidFill>
                <a:effectLst/>
                <a:uLnTx/>
                <a:uFillTx/>
                <a:ea typeface="+mn-ea"/>
                <a:cs typeface="+mn-cs"/>
              </a:rPr>
              <a:t>Recognising mental </a:t>
            </a:r>
            <a:r>
              <a:rPr lang="en-GB" sz="2400" dirty="0">
                <a:solidFill>
                  <a:prstClr val="black"/>
                </a:solidFill>
              </a:rPr>
              <a:t>h</a:t>
            </a:r>
            <a:r>
              <a:rPr kumimoji="0" lang="en-GB" sz="2400" i="0" u="none" strike="noStrike" kern="1200" cap="none" spc="0" normalizeH="0" baseline="0" noProof="0" dirty="0" err="1">
                <a:ln>
                  <a:noFill/>
                </a:ln>
                <a:solidFill>
                  <a:prstClr val="black"/>
                </a:solidFill>
                <a:effectLst/>
                <a:uLnTx/>
                <a:uFillTx/>
                <a:ea typeface="+mn-ea"/>
                <a:cs typeface="+mn-cs"/>
              </a:rPr>
              <a:t>ealth</a:t>
            </a:r>
            <a:r>
              <a:rPr kumimoji="0" lang="en-GB" sz="2400" i="0" u="none" strike="noStrike" kern="1200" cap="none" spc="0" normalizeH="0" baseline="0" noProof="0" dirty="0">
                <a:ln>
                  <a:noFill/>
                </a:ln>
                <a:solidFill>
                  <a:prstClr val="black"/>
                </a:solidFill>
                <a:effectLst/>
                <a:uLnTx/>
                <a:uFillTx/>
                <a:ea typeface="+mn-ea"/>
                <a:cs typeface="+mn-cs"/>
              </a:rPr>
              <a:t> challenges</a:t>
            </a:r>
          </a:p>
          <a:p>
            <a:pPr>
              <a:lnSpc>
                <a:spcPct val="120000"/>
              </a:lnSpc>
              <a:spcBef>
                <a:spcPts val="2500"/>
              </a:spcBef>
              <a:defRPr/>
            </a:pPr>
            <a:r>
              <a:rPr kumimoji="0" lang="en-GB" sz="2400" i="0" u="none" strike="noStrike" kern="1200" cap="none" spc="0" normalizeH="0" baseline="0" noProof="0" dirty="0">
                <a:ln>
                  <a:noFill/>
                </a:ln>
                <a:solidFill>
                  <a:prstClr val="black"/>
                </a:solidFill>
                <a:effectLst/>
                <a:uLnTx/>
                <a:uFillTx/>
                <a:ea typeface="+mn-ea"/>
                <a:cs typeface="+mn-cs"/>
              </a:rPr>
              <a:t>Listening without judgement</a:t>
            </a:r>
          </a:p>
          <a:p>
            <a:pPr>
              <a:lnSpc>
                <a:spcPct val="120000"/>
              </a:lnSpc>
              <a:spcBef>
                <a:spcPts val="2500"/>
              </a:spcBef>
              <a:defRPr/>
            </a:pPr>
            <a:r>
              <a:rPr kumimoji="0" lang="en-GB" sz="2400" i="0" u="none" strike="noStrike" kern="1200" cap="none" spc="0" normalizeH="0" baseline="0" noProof="0" dirty="0">
                <a:ln>
                  <a:noFill/>
                </a:ln>
                <a:solidFill>
                  <a:prstClr val="black"/>
                </a:solidFill>
                <a:effectLst/>
                <a:uLnTx/>
                <a:uFillTx/>
                <a:ea typeface="+mn-ea"/>
                <a:cs typeface="+mn-cs"/>
              </a:rPr>
              <a:t>Mental health support should be a fundamental part of </a:t>
            </a:r>
            <a:r>
              <a:rPr kumimoji="0" lang="en-GB" sz="2400" i="0" u="none" strike="noStrike" kern="1200" cap="none" spc="0" normalizeH="0" baseline="0" noProof="0" dirty="0" err="1">
                <a:ln>
                  <a:noFill/>
                </a:ln>
                <a:solidFill>
                  <a:prstClr val="black"/>
                </a:solidFill>
                <a:effectLst/>
                <a:uLnTx/>
                <a:uFillTx/>
                <a:ea typeface="+mn-ea"/>
                <a:cs typeface="+mn-cs"/>
              </a:rPr>
              <a:t>care,</a:t>
            </a:r>
            <a:r>
              <a:rPr kumimoji="0" lang="en-GB" sz="2400" i="0" u="none" strike="noStrike" kern="1200" cap="none" spc="0" normalizeH="0" baseline="0" noProof="0" dirty="0">
                <a:ln>
                  <a:noFill/>
                </a:ln>
                <a:solidFill>
                  <a:prstClr val="black"/>
                </a:solidFill>
                <a:effectLst/>
                <a:uLnTx/>
                <a:uFillTx/>
                <a:ea typeface="+mn-ea"/>
                <a:cs typeface="+mn-cs"/>
              </a:rPr>
              <a:t> not an afterthought.</a:t>
            </a:r>
          </a:p>
          <a:p>
            <a:pPr>
              <a:lnSpc>
                <a:spcPct val="120000"/>
              </a:lnSpc>
              <a:spcBef>
                <a:spcPts val="2500"/>
              </a:spcBef>
              <a:defRPr/>
            </a:pPr>
            <a:r>
              <a:rPr lang="en-GB" sz="2400" dirty="0">
                <a:solidFill>
                  <a:prstClr val="black"/>
                </a:solidFill>
              </a:rPr>
              <a:t>Risk failing the very people we aim to serve</a:t>
            </a:r>
            <a:endParaRPr kumimoji="0" lang="en-GB" sz="2400" i="0" u="none" strike="noStrike" kern="1200" cap="none" spc="0" normalizeH="0" baseline="0" noProof="0" dirty="0">
              <a:ln>
                <a:noFill/>
              </a:ln>
              <a:solidFill>
                <a:prstClr val="black"/>
              </a:solidFill>
              <a:effectLst/>
              <a:uLnTx/>
              <a:uFillTx/>
              <a:ea typeface="+mn-ea"/>
              <a:cs typeface="+mn-cs"/>
            </a:endParaRPr>
          </a:p>
          <a:p>
            <a:endParaRPr lang="en-GB" sz="4000" dirty="0"/>
          </a:p>
          <a:p>
            <a:endParaRPr lang="en-GB" sz="4000" dirty="0"/>
          </a:p>
          <a:p>
            <a:endParaRPr lang="en-GB" sz="4000" dirty="0"/>
          </a:p>
        </p:txBody>
      </p:sp>
    </p:spTree>
    <p:extLst>
      <p:ext uri="{BB962C8B-B14F-4D97-AF65-F5344CB8AC3E}">
        <p14:creationId xmlns:p14="http://schemas.microsoft.com/office/powerpoint/2010/main" val="3920078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kumimoji="0" lang="en-GB" sz="3600" b="1" i="0" u="none" strike="noStrike" kern="1200" cap="none" spc="0" normalizeH="0" baseline="0" noProof="0" dirty="0">
                <a:ln>
                  <a:noFill/>
                </a:ln>
                <a:solidFill>
                  <a:prstClr val="black"/>
                </a:solidFill>
                <a:effectLst/>
                <a:uLnTx/>
                <a:uFillTx/>
                <a:latin typeface="Neue Haas Grotesk Text Pro"/>
                <a:ea typeface="+mj-ea"/>
                <a:cs typeface="+mj-cs"/>
              </a:rPr>
              <a:t>Mental health challenges faced by eye care professionals</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p:txBody>
          <a:bodyPr>
            <a:normAutofit/>
          </a:bodyPr>
          <a:lstStyle/>
          <a:p>
            <a:pPr lvl="0">
              <a:lnSpc>
                <a:spcPct val="100000"/>
              </a:lnSpc>
              <a:defRPr b="1"/>
            </a:pPr>
            <a:r>
              <a:rPr lang="en-GB" dirty="0"/>
              <a:t>Workplace Pressure</a:t>
            </a:r>
          </a:p>
          <a:p>
            <a:pPr lvl="1">
              <a:lnSpc>
                <a:spcPct val="100000"/>
              </a:lnSpc>
            </a:pPr>
            <a:r>
              <a:rPr lang="en-GB" dirty="0"/>
              <a:t>All eye care professionals work under high pressure from clinical decisions and tight schedules daily.</a:t>
            </a:r>
          </a:p>
          <a:p>
            <a:pPr lvl="0">
              <a:lnSpc>
                <a:spcPct val="100000"/>
              </a:lnSpc>
              <a:defRPr b="1"/>
            </a:pPr>
            <a:r>
              <a:rPr lang="en-GB" dirty="0"/>
              <a:t>Burnout Risks</a:t>
            </a:r>
          </a:p>
          <a:p>
            <a:pPr lvl="1">
              <a:lnSpc>
                <a:spcPct val="100000"/>
              </a:lnSpc>
            </a:pPr>
            <a:r>
              <a:rPr lang="en-GB" dirty="0">
                <a:solidFill>
                  <a:prstClr val="black"/>
                </a:solidFill>
                <a:latin typeface="Aptos" panose="02110004020202020204"/>
              </a:rPr>
              <a:t>Complex clinical decisions, time constraints, emotional labour — all contribute to stress, burnout, and we risk compassion fatigue.</a:t>
            </a:r>
            <a:endParaRPr lang="en-GB" sz="4000" dirty="0"/>
          </a:p>
          <a:p>
            <a:endParaRPr lang="en-GB" sz="4000" dirty="0"/>
          </a:p>
          <a:p>
            <a:endParaRPr lang="en-GB" sz="4000" dirty="0"/>
          </a:p>
        </p:txBody>
      </p:sp>
    </p:spTree>
    <p:extLst>
      <p:ext uri="{BB962C8B-B14F-4D97-AF65-F5344CB8AC3E}">
        <p14:creationId xmlns:p14="http://schemas.microsoft.com/office/powerpoint/2010/main" val="1526089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normAutofit/>
          </a:bodyPr>
          <a:lstStyle/>
          <a:p>
            <a:r>
              <a:rPr kumimoji="0" lang="en-US" sz="3600" b="1" i="0" u="none" strike="noStrike" kern="1200" cap="none" spc="0" normalizeH="0" baseline="0" noProof="0" dirty="0">
                <a:ln>
                  <a:noFill/>
                </a:ln>
                <a:solidFill>
                  <a:prstClr val="black"/>
                </a:solidFill>
                <a:effectLst/>
                <a:uLnTx/>
                <a:uFillTx/>
                <a:latin typeface="Neue Haas Grotesk Text Pro"/>
                <a:ea typeface="+mj-ea"/>
                <a:cs typeface="+mj-cs"/>
              </a:rPr>
              <a:t>Availability and inclusivity of mental health support in Wales</a:t>
            </a:r>
            <a:endParaRPr lang="en-GB" sz="3600"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p:txBody>
          <a:bodyPr>
            <a:normAutofit/>
          </a:bodyPr>
          <a:lstStyle/>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Inclusivity for All Eye Care Workers</a:t>
            </a:r>
          </a:p>
          <a:p>
            <a:pPr marL="0" marR="0" lvl="1" indent="0" algn="l" defTabSz="914400" rtl="0" eaLnBrk="1" fontAlgn="auto" latinLnBrk="0" hangingPunct="1">
              <a:lnSpc>
                <a:spcPct val="120000"/>
              </a:lnSpc>
              <a:spcBef>
                <a:spcPts val="5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prstClr val="black"/>
                </a:solidFill>
                <a:effectLst/>
                <a:uLnTx/>
                <a:uFillTx/>
                <a:latin typeface="Neue Haas Grotesk Text Pro"/>
                <a:ea typeface="+mn-ea"/>
                <a:cs typeface="+mn-cs"/>
              </a:rPr>
              <a:t>Mental health support is accessible to all patients and eye care professionals in Wales.</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Accessible Crisis Support</a:t>
            </a:r>
          </a:p>
          <a:p>
            <a:pPr marL="0" marR="0" lvl="1" indent="0" algn="l" defTabSz="914400" rtl="0" eaLnBrk="1" fontAlgn="auto" latinLnBrk="0" hangingPunct="1">
              <a:lnSpc>
                <a:spcPct val="120000"/>
              </a:lnSpc>
              <a:spcBef>
                <a:spcPts val="5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prstClr val="black"/>
                </a:solidFill>
                <a:effectLst/>
                <a:uLnTx/>
                <a:uFillTx/>
                <a:latin typeface="Neue Haas Grotesk Text Pro"/>
                <a:ea typeface="+mn-ea"/>
                <a:cs typeface="+mn-cs"/>
              </a:rPr>
              <a:t>Free and confidential mental health and wellbeing support including urgent crisis help are available throughout Wales, and accessible online, by phone, and face-to-face to ensure wide availability.</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Broad and Inclusive Services</a:t>
            </a:r>
          </a:p>
          <a:p>
            <a:pPr marL="0" marR="0" lvl="1" indent="0" algn="l" defTabSz="914400" rtl="0" eaLnBrk="1" fontAlgn="auto" latinLnBrk="0" hangingPunct="1">
              <a:lnSpc>
                <a:spcPct val="120000"/>
              </a:lnSpc>
              <a:spcBef>
                <a:spcPts val="500"/>
              </a:spcBef>
              <a:spcAft>
                <a:spcPts val="0"/>
              </a:spcAft>
              <a:buClrTx/>
              <a:buSzTx/>
              <a:buFont typeface="Arial" panose="020B0604020202020204" pitchFamily="34" charset="0"/>
              <a:buNone/>
              <a:tabLst/>
              <a:defRPr/>
            </a:pPr>
            <a:r>
              <a:rPr kumimoji="0" lang="en-GB" sz="2000" b="0" i="0" u="none" strike="noStrike" kern="1200" cap="none" spc="0" normalizeH="0" baseline="0" noProof="0" dirty="0">
                <a:ln>
                  <a:noFill/>
                </a:ln>
                <a:solidFill>
                  <a:prstClr val="black"/>
                </a:solidFill>
                <a:effectLst/>
                <a:uLnTx/>
                <a:uFillTx/>
                <a:latin typeface="Neue Haas Grotesk Text Pro"/>
                <a:ea typeface="+mn-ea"/>
                <a:cs typeface="+mn-cs"/>
              </a:rPr>
              <a:t>Mental health resources in Wales are designed to be broad, inclusive, and accessible to everyone in need.</a:t>
            </a:r>
          </a:p>
          <a:p>
            <a:endParaRPr lang="en-GB" sz="4000" dirty="0"/>
          </a:p>
          <a:p>
            <a:endParaRPr lang="en-GB" sz="4000" dirty="0"/>
          </a:p>
          <a:p>
            <a:endParaRPr lang="en-GB" sz="4000" dirty="0"/>
          </a:p>
        </p:txBody>
      </p:sp>
    </p:spTree>
    <p:extLst>
      <p:ext uri="{BB962C8B-B14F-4D97-AF65-F5344CB8AC3E}">
        <p14:creationId xmlns:p14="http://schemas.microsoft.com/office/powerpoint/2010/main" val="566178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2B09-F7A3-8F15-1C7B-4FE384535031}"/>
              </a:ext>
            </a:extLst>
          </p:cNvPr>
          <p:cNvSpPr>
            <a:spLocks noGrp="1"/>
          </p:cNvSpPr>
          <p:nvPr>
            <p:ph type="ctrTitle"/>
          </p:nvPr>
        </p:nvSpPr>
        <p:spPr>
          <a:xfrm>
            <a:off x="618007" y="548643"/>
            <a:ext cx="6424690" cy="3635797"/>
          </a:xfrm>
        </p:spPr>
        <p:txBody>
          <a:bodyPr anchor="t">
            <a:normAutofit/>
          </a:bodyPr>
          <a:lstStyle/>
          <a:p>
            <a:pPr algn="l"/>
            <a:r>
              <a:rPr lang="en-GB" sz="6000" b="1" dirty="0"/>
              <a:t>Key Themes and Areas of Exploration in the Conference</a:t>
            </a:r>
          </a:p>
        </p:txBody>
      </p:sp>
    </p:spTree>
    <p:extLst>
      <p:ext uri="{BB962C8B-B14F-4D97-AF65-F5344CB8AC3E}">
        <p14:creationId xmlns:p14="http://schemas.microsoft.com/office/powerpoint/2010/main" val="150312687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kumimoji="0" lang="en-US" sz="3300" b="1" i="0" u="none" strike="noStrike" kern="1200" cap="none" spc="0" normalizeH="0" baseline="0" noProof="0" dirty="0">
                <a:ln>
                  <a:noFill/>
                </a:ln>
                <a:solidFill>
                  <a:prstClr val="black"/>
                </a:solidFill>
                <a:effectLst/>
                <a:uLnTx/>
                <a:uFillTx/>
                <a:latin typeface="Neue Haas Grotesk Text Pro"/>
                <a:ea typeface="+mj-ea"/>
                <a:cs typeface="+mj-cs"/>
              </a:rPr>
              <a:t>Key Themes</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838200" y="1292773"/>
            <a:ext cx="10515600" cy="5200102"/>
          </a:xfrm>
        </p:spPr>
        <p:txBody>
          <a:bodyPr>
            <a:normAutofit/>
          </a:bodyPr>
          <a:lstStyle/>
          <a:p>
            <a:pPr>
              <a:lnSpc>
                <a:spcPct val="120000"/>
              </a:lnSpc>
              <a:spcBef>
                <a:spcPts val="2500"/>
              </a:spcBef>
              <a:defRPr/>
            </a:pPr>
            <a:r>
              <a:rPr kumimoji="0" lang="en-GB" sz="2400" b="1" i="0" u="none" strike="noStrike" kern="1200" cap="none" spc="0" normalizeH="0" baseline="0" noProof="0" dirty="0">
                <a:ln>
                  <a:noFill/>
                </a:ln>
                <a:solidFill>
                  <a:prstClr val="black"/>
                </a:solidFill>
                <a:effectLst/>
                <a:uLnTx/>
                <a:uFillTx/>
                <a:ea typeface="+mn-ea"/>
                <a:cs typeface="+mn-cs"/>
              </a:rPr>
              <a:t>Hear from Patients about their lived experiences- </a:t>
            </a:r>
          </a:p>
          <a:p>
            <a:pPr>
              <a:lnSpc>
                <a:spcPct val="120000"/>
              </a:lnSpc>
              <a:spcBef>
                <a:spcPts val="2500"/>
              </a:spcBef>
              <a:defRPr/>
            </a:pPr>
            <a:r>
              <a:rPr kumimoji="0" lang="en-GB" sz="2400" i="0" u="none" strike="noStrike" kern="1200" cap="none" spc="0" normalizeH="0" baseline="0" noProof="0" dirty="0">
                <a:ln>
                  <a:noFill/>
                </a:ln>
                <a:solidFill>
                  <a:prstClr val="black"/>
                </a:solidFill>
                <a:effectLst/>
                <a:uLnTx/>
                <a:uFillTx/>
                <a:ea typeface="+mn-ea"/>
                <a:cs typeface="+mn-cs"/>
              </a:rPr>
              <a:t>Emotional Impact of sight loss, Support Systems that helped, Remaining Gaps</a:t>
            </a:r>
          </a:p>
          <a:p>
            <a:pPr>
              <a:lnSpc>
                <a:spcPct val="120000"/>
              </a:lnSpc>
              <a:spcBef>
                <a:spcPts val="2500"/>
              </a:spcBef>
              <a:defRPr/>
            </a:pPr>
            <a:r>
              <a:rPr lang="en-GB" sz="2400" b="1" dirty="0"/>
              <a:t>Explore how mental health affects clinical outcomes </a:t>
            </a:r>
          </a:p>
          <a:p>
            <a:pPr>
              <a:lnSpc>
                <a:spcPct val="120000"/>
              </a:lnSpc>
              <a:spcBef>
                <a:spcPts val="2500"/>
              </a:spcBef>
              <a:defRPr/>
            </a:pPr>
            <a:r>
              <a:rPr lang="en-GB" sz="2400" dirty="0"/>
              <a:t>Recognising distress can improve engagement, adherence, and recovery.</a:t>
            </a:r>
          </a:p>
          <a:p>
            <a:pPr>
              <a:lnSpc>
                <a:spcPct val="120000"/>
              </a:lnSpc>
              <a:spcBef>
                <a:spcPts val="2500"/>
              </a:spcBef>
              <a:defRPr/>
            </a:pPr>
            <a:r>
              <a:rPr lang="en-GB" sz="2400" b="1" dirty="0"/>
              <a:t>Service innovation </a:t>
            </a:r>
          </a:p>
          <a:p>
            <a:pPr>
              <a:lnSpc>
                <a:spcPct val="120000"/>
              </a:lnSpc>
              <a:spcBef>
                <a:spcPts val="2500"/>
              </a:spcBef>
              <a:defRPr/>
            </a:pPr>
            <a:r>
              <a:rPr lang="en-GB" sz="2400" dirty="0"/>
              <a:t>Trauma-informed </a:t>
            </a:r>
            <a:r>
              <a:rPr lang="en-GB" sz="2400" dirty="0" err="1"/>
              <a:t>care,</a:t>
            </a:r>
            <a:r>
              <a:rPr lang="en-GB" sz="2400" dirty="0"/>
              <a:t> integrated mental health pathways, peer support models, and digital tools that connect people to help</a:t>
            </a:r>
          </a:p>
          <a:p>
            <a:pPr>
              <a:lnSpc>
                <a:spcPct val="120000"/>
              </a:lnSpc>
              <a:spcBef>
                <a:spcPts val="2500"/>
              </a:spcBef>
              <a:defRPr/>
            </a:pPr>
            <a:endParaRPr kumimoji="0" lang="en-GB" sz="1400" b="1" i="0" u="none" strike="noStrike" kern="1200" cap="none" spc="0" normalizeH="0" baseline="0" noProof="0" dirty="0">
              <a:ln>
                <a:noFill/>
              </a:ln>
              <a:solidFill>
                <a:prstClr val="black"/>
              </a:solidFill>
              <a:effectLst/>
              <a:uLnTx/>
              <a:uFillTx/>
              <a:latin typeface="Neue Haas Grotesk Text Pro"/>
              <a:ea typeface="+mn-ea"/>
              <a:cs typeface="+mn-cs"/>
            </a:endParaRPr>
          </a:p>
          <a:p>
            <a:pPr marL="0" indent="0">
              <a:buNone/>
            </a:pPr>
            <a:endParaRPr lang="en-GB" sz="4000" dirty="0"/>
          </a:p>
          <a:p>
            <a:endParaRPr lang="en-GB" sz="4000" dirty="0"/>
          </a:p>
          <a:p>
            <a:endParaRPr lang="en-GB" sz="4000" dirty="0"/>
          </a:p>
        </p:txBody>
      </p:sp>
    </p:spTree>
    <p:extLst>
      <p:ext uri="{BB962C8B-B14F-4D97-AF65-F5344CB8AC3E}">
        <p14:creationId xmlns:p14="http://schemas.microsoft.com/office/powerpoint/2010/main" val="9026887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kumimoji="0" lang="en-US" sz="3300" b="1" i="0" u="none" strike="noStrike" kern="1200" cap="none" spc="0" normalizeH="0" baseline="0" noProof="0" dirty="0">
                <a:ln>
                  <a:noFill/>
                </a:ln>
                <a:solidFill>
                  <a:prstClr val="black"/>
                </a:solidFill>
                <a:effectLst/>
                <a:uLnTx/>
                <a:uFillTx/>
                <a:latin typeface="Neue Haas Grotesk Text Pro"/>
                <a:ea typeface="+mj-ea"/>
                <a:cs typeface="+mj-cs"/>
              </a:rPr>
              <a:t>Key Themes</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838200" y="1690687"/>
            <a:ext cx="10515600" cy="4486275"/>
          </a:xfrm>
        </p:spPr>
        <p:txBody>
          <a:bodyPr>
            <a:normAutofit lnSpcReduction="10000"/>
          </a:bodyPr>
          <a:lstStyle/>
          <a:p>
            <a:r>
              <a:rPr lang="en-GB" sz="3500" b="1" dirty="0"/>
              <a:t>Professionals own wellbeing </a:t>
            </a:r>
          </a:p>
          <a:p>
            <a:r>
              <a:rPr lang="en-GB" sz="3500" dirty="0"/>
              <a:t>Pressures they face, support needed, culture we must build to sustain compassionate care.</a:t>
            </a:r>
          </a:p>
          <a:p>
            <a:r>
              <a:rPr lang="en-GB" sz="3500" b="1" dirty="0"/>
              <a:t>And we will ask:</a:t>
            </a:r>
          </a:p>
          <a:p>
            <a:r>
              <a:rPr lang="en-GB" sz="3500" dirty="0"/>
              <a:t>How do we train for emotional competence?
How do we design psychologically safe services?
How do we embed mental health into every layer of eye care- not as an add-on, but as a core component?</a:t>
            </a:r>
          </a:p>
          <a:p>
            <a:endParaRPr lang="en-GB" sz="4000" dirty="0"/>
          </a:p>
          <a:p>
            <a:endParaRPr lang="en-GB" sz="4000" dirty="0"/>
          </a:p>
        </p:txBody>
      </p:sp>
    </p:spTree>
    <p:extLst>
      <p:ext uri="{BB962C8B-B14F-4D97-AF65-F5344CB8AC3E}">
        <p14:creationId xmlns:p14="http://schemas.microsoft.com/office/powerpoint/2010/main" val="898182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CB7F0-6D49-14AA-C034-9C31CCB77158}"/>
              </a:ext>
            </a:extLst>
          </p:cNvPr>
          <p:cNvSpPr>
            <a:spLocks noGrp="1"/>
          </p:cNvSpPr>
          <p:nvPr>
            <p:ph type="ctrTitle"/>
          </p:nvPr>
        </p:nvSpPr>
        <p:spPr>
          <a:xfrm>
            <a:off x="858853" y="548643"/>
            <a:ext cx="7437008" cy="3635797"/>
          </a:xfrm>
        </p:spPr>
        <p:txBody>
          <a:bodyPr anchor="t">
            <a:normAutofit/>
          </a:bodyPr>
          <a:lstStyle/>
          <a:p>
            <a:pPr algn="l"/>
            <a:r>
              <a:rPr lang="en-GB" sz="6000"/>
              <a:t>Shared Responsibility and Opportunities for Improvement</a:t>
            </a:r>
          </a:p>
        </p:txBody>
      </p:sp>
    </p:spTree>
    <p:extLst>
      <p:ext uri="{BB962C8B-B14F-4D97-AF65-F5344CB8AC3E}">
        <p14:creationId xmlns:p14="http://schemas.microsoft.com/office/powerpoint/2010/main" val="288396209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lang="en-GB" b="1" dirty="0">
                <a:solidFill>
                  <a:prstClr val="black"/>
                </a:solidFill>
                <a:latin typeface="Calibri Light" panose="020F0302020204030204"/>
              </a:rPr>
              <a:t>Conclusion</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838200" y="1343845"/>
            <a:ext cx="10515600" cy="5149030"/>
          </a:xfrm>
        </p:spPr>
        <p:txBody>
          <a:bodyPr>
            <a:normAutofit/>
          </a:bodyPr>
          <a:lstStyle/>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Mental Health is Everyone’s Business</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Can and must do better:</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Improved Clinical Outcomes</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Risk Reduction</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Build Trust </a:t>
            </a:r>
            <a:endParaRPr lang="en-GB" sz="2000" b="1" dirty="0">
              <a:solidFill>
                <a:prstClr val="black"/>
              </a:solidFill>
              <a:latin typeface="Neue Haas Grotesk Text Pro"/>
            </a:endParaRP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Staff Retention</a:t>
            </a:r>
          </a:p>
          <a:p>
            <a:pPr marL="0" marR="0" lvl="0" indent="0" algn="l" defTabSz="914400" rtl="0" eaLnBrk="1" fontAlgn="auto" latinLnBrk="0" hangingPunct="1">
              <a:lnSpc>
                <a:spcPct val="120000"/>
              </a:lnSpc>
              <a:spcBef>
                <a:spcPts val="2500"/>
              </a:spcBef>
              <a:spcAft>
                <a:spcPts val="0"/>
              </a:spcAft>
              <a:buClrTx/>
              <a:buSzTx/>
              <a:buFont typeface="Arial" panose="020B0604020202020204" pitchFamily="34" charset="0"/>
              <a:buNone/>
              <a:tabLst/>
              <a:defRPr/>
            </a:pPr>
            <a:r>
              <a:rPr kumimoji="0" lang="en-GB" sz="2000" b="1" i="0" u="none" strike="noStrike" kern="1200" cap="none" spc="0" normalizeH="0" baseline="0" noProof="0" dirty="0">
                <a:ln>
                  <a:noFill/>
                </a:ln>
                <a:solidFill>
                  <a:prstClr val="black"/>
                </a:solidFill>
                <a:effectLst/>
                <a:uLnTx/>
                <a:uFillTx/>
                <a:latin typeface="Neue Haas Grotesk Text Pro"/>
                <a:ea typeface="+mn-ea"/>
                <a:cs typeface="+mn-cs"/>
              </a:rPr>
              <a:t>Creating Desirable Services that people want to use and want to work in</a:t>
            </a:r>
          </a:p>
          <a:p>
            <a:pPr marL="0" indent="0">
              <a:buNone/>
            </a:pPr>
            <a:endParaRPr lang="en-GB" sz="4000" dirty="0"/>
          </a:p>
          <a:p>
            <a:endParaRPr lang="en-GB" sz="4000" dirty="0"/>
          </a:p>
          <a:p>
            <a:endParaRPr lang="en-GB" sz="4000" dirty="0"/>
          </a:p>
        </p:txBody>
      </p:sp>
    </p:spTree>
    <p:extLst>
      <p:ext uri="{BB962C8B-B14F-4D97-AF65-F5344CB8AC3E}">
        <p14:creationId xmlns:p14="http://schemas.microsoft.com/office/powerpoint/2010/main" val="1339404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32B1F-0552-561E-3DBF-C583C892ABFC}"/>
              </a:ext>
            </a:extLst>
          </p:cNvPr>
          <p:cNvSpPr>
            <a:spLocks noGrp="1"/>
          </p:cNvSpPr>
          <p:nvPr>
            <p:ph type="ctrTitle"/>
          </p:nvPr>
        </p:nvSpPr>
        <p:spPr>
          <a:xfrm>
            <a:off x="1524000" y="1800225"/>
            <a:ext cx="9144000" cy="2686503"/>
          </a:xfrm>
        </p:spPr>
        <p:txBody>
          <a:bodyPr>
            <a:normAutofit/>
          </a:bodyPr>
          <a:lstStyle/>
          <a:p>
            <a:r>
              <a:rPr kumimoji="0" lang="en-GB" sz="4800" b="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Diolch</a:t>
            </a:r>
            <a:r>
              <a:rPr kumimoji="0" lang="en-GB" sz="4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t>
            </a:r>
            <a:r>
              <a:rPr kumimoji="0" lang="en-GB" sz="4800" b="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yn</a:t>
            </a:r>
            <a:r>
              <a:rPr kumimoji="0" lang="en-GB" sz="4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t>
            </a:r>
            <a:r>
              <a:rPr kumimoji="0" lang="en-GB" sz="4800" b="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Fawr</a:t>
            </a:r>
            <a:br>
              <a:rPr kumimoji="0" lang="en-GB" sz="4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br>
            <a:br>
              <a:rPr kumimoji="0" lang="en-GB" sz="4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br>
            <a:endParaRPr lang="en-GB" dirty="0"/>
          </a:p>
        </p:txBody>
      </p:sp>
      <p:sp>
        <p:nvSpPr>
          <p:cNvPr id="3" name="Subtitle 2">
            <a:extLst>
              <a:ext uri="{FF2B5EF4-FFF2-40B4-BE49-F238E27FC236}">
                <a16:creationId xmlns:a16="http://schemas.microsoft.com/office/drawing/2014/main" id="{3F43AD13-B69E-05AE-3AC6-D2B842BB7D06}"/>
              </a:ext>
            </a:extLst>
          </p:cNvPr>
          <p:cNvSpPr>
            <a:spLocks noGrp="1"/>
          </p:cNvSpPr>
          <p:nvPr>
            <p:ph type="subTitle" idx="1"/>
          </p:nvPr>
        </p:nvSpPr>
        <p:spPr>
          <a:xfrm>
            <a:off x="850900" y="4486728"/>
            <a:ext cx="10693400" cy="1507672"/>
          </a:xfrm>
        </p:spPr>
        <p:txBody>
          <a:bodyPr>
            <a:normAutofit/>
          </a:bodyPr>
          <a:lstStyle/>
          <a:p>
            <a:r>
              <a:rPr kumimoji="0" lang="en-GB" sz="48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Thank you</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5514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295">
            <a:extLst>
              <a:ext uri="{FF2B5EF4-FFF2-40B4-BE49-F238E27FC236}">
                <a16:creationId xmlns:a16="http://schemas.microsoft.com/office/drawing/2014/main" id="{445967C5-9FFF-8F42-0ACB-48513C088864}"/>
              </a:ext>
            </a:extLst>
          </p:cNvPr>
          <p:cNvSpPr>
            <a:spLocks noChangeArrowheads="1"/>
          </p:cNvSpPr>
          <p:nvPr/>
        </p:nvSpPr>
        <p:spPr bwMode="auto">
          <a:xfrm>
            <a:off x="360947" y="1640831"/>
            <a:ext cx="5419161" cy="46757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endParaRPr lang="en-US" sz="5600" dirty="0">
              <a:solidFill>
                <a:srgbClr val="009DDC"/>
              </a:solidFill>
              <a:latin typeface="Arial" panose="020B0604020202020204" pitchFamily="34" charset="0"/>
              <a:cs typeface="Arial" panose="020B0604020202020204" pitchFamily="34" charset="0"/>
              <a:sym typeface="Avenir Book" charset="0"/>
            </a:endParaRPr>
          </a:p>
        </p:txBody>
      </p:sp>
      <p:sp>
        <p:nvSpPr>
          <p:cNvPr id="23" name="Shape 295">
            <a:extLst>
              <a:ext uri="{FF2B5EF4-FFF2-40B4-BE49-F238E27FC236}">
                <a16:creationId xmlns:a16="http://schemas.microsoft.com/office/drawing/2014/main" id="{E5CFEEF6-5CEE-1376-81DC-D137C0FB45AF}"/>
              </a:ext>
            </a:extLst>
          </p:cNvPr>
          <p:cNvSpPr>
            <a:spLocks noChangeArrowheads="1"/>
          </p:cNvSpPr>
          <p:nvPr/>
        </p:nvSpPr>
        <p:spPr bwMode="auto">
          <a:xfrm>
            <a:off x="276227" y="1360966"/>
            <a:ext cx="5756145" cy="51481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endParaRPr lang="en-GB" sz="2400" dirty="0">
              <a:latin typeface="Arial" panose="020B0604020202020204" pitchFamily="34" charset="0"/>
              <a:cs typeface="Arial" panose="020B0604020202020204" pitchFamily="34" charset="0"/>
              <a:sym typeface="Avenir Book" charset="0"/>
            </a:endParaRPr>
          </a:p>
        </p:txBody>
      </p:sp>
      <p:cxnSp>
        <p:nvCxnSpPr>
          <p:cNvPr id="24" name="Straight Connector 23">
            <a:extLst>
              <a:ext uri="{FF2B5EF4-FFF2-40B4-BE49-F238E27FC236}">
                <a16:creationId xmlns:a16="http://schemas.microsoft.com/office/drawing/2014/main" id="{D994C300-53AA-A42B-5776-678114B7851C}"/>
              </a:ext>
            </a:extLst>
          </p:cNvPr>
          <p:cNvCxnSpPr/>
          <p:nvPr/>
        </p:nvCxnSpPr>
        <p:spPr>
          <a:xfrm>
            <a:off x="6032376" y="1190999"/>
            <a:ext cx="0" cy="5667003"/>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cxnSp>
        <p:nvCxnSpPr>
          <p:cNvPr id="25" name="Straight Connector 24">
            <a:extLst>
              <a:ext uri="{FF2B5EF4-FFF2-40B4-BE49-F238E27FC236}">
                <a16:creationId xmlns:a16="http://schemas.microsoft.com/office/drawing/2014/main" id="{CBA87F03-0288-0724-47B9-B573B09A59D5}"/>
              </a:ext>
            </a:extLst>
          </p:cNvPr>
          <p:cNvCxnSpPr>
            <a:cxnSpLocks/>
          </p:cNvCxnSpPr>
          <p:nvPr/>
        </p:nvCxnSpPr>
        <p:spPr>
          <a:xfrm>
            <a:off x="6032372" y="4050730"/>
            <a:ext cx="4635628" cy="0"/>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cxnSp>
        <p:nvCxnSpPr>
          <p:cNvPr id="26" name="Straight Connector 25">
            <a:extLst>
              <a:ext uri="{FF2B5EF4-FFF2-40B4-BE49-F238E27FC236}">
                <a16:creationId xmlns:a16="http://schemas.microsoft.com/office/drawing/2014/main" id="{BE8D8F51-8262-8F15-C257-6F134BEBC976}"/>
              </a:ext>
            </a:extLst>
          </p:cNvPr>
          <p:cNvCxnSpPr/>
          <p:nvPr/>
        </p:nvCxnSpPr>
        <p:spPr>
          <a:xfrm>
            <a:off x="1524000" y="1190997"/>
            <a:ext cx="9144000" cy="0"/>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sp>
        <p:nvSpPr>
          <p:cNvPr id="27" name="Shape 295">
            <a:extLst>
              <a:ext uri="{FF2B5EF4-FFF2-40B4-BE49-F238E27FC236}">
                <a16:creationId xmlns:a16="http://schemas.microsoft.com/office/drawing/2014/main" id="{C7A96801-B0A6-8121-D5A5-0A9CA869AB88}"/>
              </a:ext>
            </a:extLst>
          </p:cNvPr>
          <p:cNvSpPr>
            <a:spLocks noChangeArrowheads="1"/>
          </p:cNvSpPr>
          <p:nvPr/>
        </p:nvSpPr>
        <p:spPr bwMode="auto">
          <a:xfrm>
            <a:off x="2209354" y="260079"/>
            <a:ext cx="7691810" cy="5994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pPr algn="ctr"/>
            <a:r>
              <a:rPr kumimoji="0" lang="en-US" sz="3300" b="1" i="0" u="none" strike="noStrike" kern="1200" cap="none" spc="0" normalizeH="0" baseline="0" noProof="0" dirty="0">
                <a:ln>
                  <a:noFill/>
                </a:ln>
                <a:solidFill>
                  <a:prstClr val="black"/>
                </a:solidFill>
                <a:effectLst/>
                <a:uLnTx/>
                <a:uFillTx/>
                <a:latin typeface="Neue Haas Grotesk Text Pro"/>
                <a:ea typeface="+mj-ea"/>
                <a:cs typeface="+mj-cs"/>
              </a:rPr>
              <a:t>The significance of mental health for patients and professionals</a:t>
            </a:r>
            <a:endParaRPr lang="en-US" sz="3600" b="1" dirty="0">
              <a:latin typeface="Arial" panose="020B0604020202020204" pitchFamily="34" charset="0"/>
              <a:cs typeface="Arial" panose="020B0604020202020204" pitchFamily="34" charset="0"/>
              <a:sym typeface="Avenir Book" charset="0"/>
            </a:endParaRPr>
          </a:p>
        </p:txBody>
      </p:sp>
      <p:sp>
        <p:nvSpPr>
          <p:cNvPr id="28" name="Shape 295">
            <a:extLst>
              <a:ext uri="{FF2B5EF4-FFF2-40B4-BE49-F238E27FC236}">
                <a16:creationId xmlns:a16="http://schemas.microsoft.com/office/drawing/2014/main" id="{318C7A2C-8403-EC98-DECC-A0733C364923}"/>
              </a:ext>
            </a:extLst>
          </p:cNvPr>
          <p:cNvSpPr>
            <a:spLocks noChangeArrowheads="1"/>
          </p:cNvSpPr>
          <p:nvPr/>
        </p:nvSpPr>
        <p:spPr bwMode="auto">
          <a:xfrm>
            <a:off x="6284641" y="4208114"/>
            <a:ext cx="4184674" cy="2370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pPr algn="ctr"/>
            <a:endParaRPr lang="en-US" sz="2200" dirty="0">
              <a:solidFill>
                <a:srgbClr val="009DDC"/>
              </a:solidFill>
              <a:latin typeface="Arial" panose="020B0604020202020204" pitchFamily="34" charset="0"/>
              <a:cs typeface="Arial" panose="020B0604020202020204" pitchFamily="34" charset="0"/>
              <a:sym typeface="Avenir Book" charset="0"/>
            </a:endParaRPr>
          </a:p>
        </p:txBody>
      </p:sp>
      <p:sp>
        <p:nvSpPr>
          <p:cNvPr id="29" name="Shape 294">
            <a:extLst>
              <a:ext uri="{FF2B5EF4-FFF2-40B4-BE49-F238E27FC236}">
                <a16:creationId xmlns:a16="http://schemas.microsoft.com/office/drawing/2014/main" id="{A3B8A5A5-723A-A3C5-96A4-635CD01A4471}"/>
              </a:ext>
            </a:extLst>
          </p:cNvPr>
          <p:cNvSpPr>
            <a:spLocks noChangeArrowheads="1"/>
          </p:cNvSpPr>
          <p:nvPr/>
        </p:nvSpPr>
        <p:spPr bwMode="auto">
          <a:xfrm>
            <a:off x="6183692" y="4294978"/>
            <a:ext cx="5671425" cy="26600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endParaRPr lang="en-US" sz="1500" b="1" dirty="0">
              <a:solidFill>
                <a:srgbClr val="919191"/>
              </a:solidFill>
              <a:latin typeface="Arial" panose="020B0604020202020204" pitchFamily="34" charset="0"/>
              <a:cs typeface="Arial" panose="020B0604020202020204" pitchFamily="34" charset="0"/>
              <a:sym typeface="Avenir Book" charset="0"/>
            </a:endParaRPr>
          </a:p>
          <a:p>
            <a:pPr marL="241093" indent="-241093">
              <a:lnSpc>
                <a:spcPct val="150000"/>
              </a:lnSpc>
              <a:buFont typeface="Wingdings" charset="0"/>
              <a:buChar char="Ø"/>
            </a:pPr>
            <a:endParaRPr lang="en-US" sz="1500" b="1" dirty="0">
              <a:solidFill>
                <a:srgbClr val="919191"/>
              </a:solidFill>
              <a:latin typeface="Arial" panose="020B0604020202020204" pitchFamily="34" charset="0"/>
              <a:cs typeface="Arial" panose="020B0604020202020204" pitchFamily="34" charset="0"/>
              <a:sym typeface="Avenir Book" charset="0"/>
            </a:endParaRPr>
          </a:p>
        </p:txBody>
      </p:sp>
      <p:sp>
        <p:nvSpPr>
          <p:cNvPr id="30" name="Shape 295">
            <a:extLst>
              <a:ext uri="{FF2B5EF4-FFF2-40B4-BE49-F238E27FC236}">
                <a16:creationId xmlns:a16="http://schemas.microsoft.com/office/drawing/2014/main" id="{EFB1D2FB-EEAD-2676-1753-7D2D0D5F161C}"/>
              </a:ext>
            </a:extLst>
          </p:cNvPr>
          <p:cNvSpPr>
            <a:spLocks noChangeArrowheads="1"/>
          </p:cNvSpPr>
          <p:nvPr/>
        </p:nvSpPr>
        <p:spPr bwMode="auto">
          <a:xfrm>
            <a:off x="601579" y="1372998"/>
            <a:ext cx="5190561" cy="44539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r>
              <a:rPr lang="en-US" sz="3200" b="1" dirty="0">
                <a:latin typeface="Arial" panose="020B0604020202020204" pitchFamily="34" charset="0"/>
                <a:cs typeface="Arial" panose="020B0604020202020204" pitchFamily="34" charset="0"/>
                <a:sym typeface="Avenir Book" charset="0"/>
              </a:rPr>
              <a:t>Todays theme- </a:t>
            </a:r>
            <a:r>
              <a:rPr lang="en-US" sz="3200" dirty="0">
                <a:latin typeface="Arial" panose="020B0604020202020204" pitchFamily="34" charset="0"/>
                <a:cs typeface="Arial" panose="020B0604020202020204" pitchFamily="34" charset="0"/>
                <a:sym typeface="Avenir Book" charset="0"/>
              </a:rPr>
              <a:t>Mental health awareness among patients and eye care professionals.</a:t>
            </a:r>
          </a:p>
        </p:txBody>
      </p:sp>
      <p:sp>
        <p:nvSpPr>
          <p:cNvPr id="33" name="Shape 295">
            <a:extLst>
              <a:ext uri="{FF2B5EF4-FFF2-40B4-BE49-F238E27FC236}">
                <a16:creationId xmlns:a16="http://schemas.microsoft.com/office/drawing/2014/main" id="{DBFA9E9F-6A89-80A2-6FA5-CE58F7BC11EA}"/>
              </a:ext>
            </a:extLst>
          </p:cNvPr>
          <p:cNvSpPr>
            <a:spLocks noChangeArrowheads="1"/>
          </p:cNvSpPr>
          <p:nvPr/>
        </p:nvSpPr>
        <p:spPr bwMode="auto">
          <a:xfrm>
            <a:off x="6640289" y="1640831"/>
            <a:ext cx="642700" cy="11776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endParaRPr lang="en-US" sz="5600" dirty="0">
              <a:solidFill>
                <a:srgbClr val="009DDC"/>
              </a:solidFill>
              <a:latin typeface="Arial" panose="020B0604020202020204" pitchFamily="34" charset="0"/>
              <a:cs typeface="Arial" panose="020B0604020202020204" pitchFamily="34" charset="0"/>
              <a:sym typeface="Avenir Book" charset="0"/>
            </a:endParaRPr>
          </a:p>
        </p:txBody>
      </p:sp>
      <p:sp>
        <p:nvSpPr>
          <p:cNvPr id="34" name="Shape 297">
            <a:extLst>
              <a:ext uri="{FF2B5EF4-FFF2-40B4-BE49-F238E27FC236}">
                <a16:creationId xmlns:a16="http://schemas.microsoft.com/office/drawing/2014/main" id="{4BB4C58F-5F76-FCE6-A8D8-B757B0BE33C9}"/>
              </a:ext>
            </a:extLst>
          </p:cNvPr>
          <p:cNvSpPr>
            <a:spLocks noChangeArrowheads="1"/>
          </p:cNvSpPr>
          <p:nvPr/>
        </p:nvSpPr>
        <p:spPr bwMode="auto">
          <a:xfrm>
            <a:off x="6159626" y="1265828"/>
            <a:ext cx="5430790" cy="245338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400000"/>
                <a:headEnd/>
                <a:tailEnd/>
              </a14:hiddenLine>
            </a:ext>
            <a:ext uri="{C572A759-6A51-4108-AA02-DFA0A04FC94B}">
              <ma14:wrappingTextBoxFlag xmlns:ma14="http://schemas.microsoft.com/office/mac/drawingml/2011/main" xmlns="" val="1"/>
            </a:ext>
          </a:extLst>
        </p:spPr>
        <p:txBody>
          <a:bodyPr lIns="35717" tIns="35717" rIns="35717" bIns="35717" anchor="ctr"/>
          <a:lstStyle/>
          <a:p>
            <a:endParaRPr lang="en-GB" sz="3200" dirty="0">
              <a:latin typeface="Arial" panose="020B0604020202020204" pitchFamily="34" charset="0"/>
              <a:cs typeface="Arial" panose="020B0604020202020204" pitchFamily="34" charset="0"/>
              <a:sym typeface="Avenir Book" charset="0"/>
            </a:endParaRPr>
          </a:p>
          <a:p>
            <a:pPr marL="285750" indent="-285750">
              <a:buFont typeface="Arial" panose="020B0604020202020204" pitchFamily="34" charset="0"/>
              <a:buChar char="•"/>
            </a:pPr>
            <a:endParaRPr lang="en-US" sz="3200" dirty="0">
              <a:latin typeface="Arial" panose="020B0604020202020204" pitchFamily="34" charset="0"/>
              <a:cs typeface="Arial" panose="020B0604020202020204" pitchFamily="34" charset="0"/>
              <a:sym typeface="Avenir Book" charset="0"/>
            </a:endParaRPr>
          </a:p>
          <a:p>
            <a:r>
              <a:rPr lang="en-GB" sz="3200" b="1" dirty="0">
                <a:latin typeface="Arial" panose="020B0604020202020204" pitchFamily="34" charset="0"/>
                <a:cs typeface="Arial" panose="020B0604020202020204" pitchFamily="34" charset="0"/>
                <a:sym typeface="Avenir Book" charset="0"/>
              </a:rPr>
              <a:t>Importance of Awareness</a:t>
            </a:r>
          </a:p>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sym typeface="Avenir Book" charset="0"/>
              </a:rPr>
              <a:t>Raising mental health awareness among patients and professionals is essential for holistic eye care.</a:t>
            </a:r>
          </a:p>
          <a:p>
            <a:pPr marL="285750" indent="-285750">
              <a:buFont typeface="Arial" panose="020B0604020202020204" pitchFamily="34" charset="0"/>
              <a:buChar char="•"/>
            </a:pPr>
            <a:endParaRPr lang="en-US" sz="3200" dirty="0">
              <a:latin typeface="Arial" panose="020B0604020202020204" pitchFamily="34" charset="0"/>
              <a:cs typeface="Arial" panose="020B0604020202020204" pitchFamily="34" charset="0"/>
              <a:sym typeface="Avenir Book" charset="0"/>
            </a:endParaRPr>
          </a:p>
        </p:txBody>
      </p:sp>
      <p:sp>
        <p:nvSpPr>
          <p:cNvPr id="4" name="TextBox 3">
            <a:extLst>
              <a:ext uri="{FF2B5EF4-FFF2-40B4-BE49-F238E27FC236}">
                <a16:creationId xmlns:a16="http://schemas.microsoft.com/office/drawing/2014/main" id="{66798D10-1E7E-8382-9234-7576A916EBFA}"/>
              </a:ext>
            </a:extLst>
          </p:cNvPr>
          <p:cNvSpPr txBox="1"/>
          <p:nvPr/>
        </p:nvSpPr>
        <p:spPr>
          <a:xfrm>
            <a:off x="6095455" y="4143671"/>
            <a:ext cx="5559132" cy="2369880"/>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en-GB" sz="3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Unified Community Effort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Patients, clinicians, managers, and policy leaders collaborate to enhance eye care with mental health awareness</a:t>
            </a:r>
            <a:r>
              <a:rPr kumimoji="0" lang="en-GB"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a:t>
            </a:r>
          </a:p>
        </p:txBody>
      </p:sp>
    </p:spTree>
    <p:extLst>
      <p:ext uri="{BB962C8B-B14F-4D97-AF65-F5344CB8AC3E}">
        <p14:creationId xmlns:p14="http://schemas.microsoft.com/office/powerpoint/2010/main" val="1625992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ADA6A-D983-EDFE-4488-DBC8DBFD5222}"/>
              </a:ext>
            </a:extLst>
          </p:cNvPr>
          <p:cNvSpPr>
            <a:spLocks noGrp="1"/>
          </p:cNvSpPr>
          <p:nvPr>
            <p:ph type="ctrTitle"/>
          </p:nvPr>
        </p:nvSpPr>
        <p:spPr>
          <a:xfrm>
            <a:off x="625147" y="569627"/>
            <a:ext cx="9570413" cy="4048093"/>
          </a:xfrm>
        </p:spPr>
        <p:txBody>
          <a:bodyPr>
            <a:normAutofit/>
          </a:bodyPr>
          <a:lstStyle/>
          <a:p>
            <a:pPr algn="l"/>
            <a:r>
              <a:rPr lang="en-GB" sz="7200" dirty="0"/>
              <a:t>Understanding Mental Health and Its Importance</a:t>
            </a:r>
          </a:p>
        </p:txBody>
      </p:sp>
    </p:spTree>
    <p:extLst>
      <p:ext uri="{BB962C8B-B14F-4D97-AF65-F5344CB8AC3E}">
        <p14:creationId xmlns:p14="http://schemas.microsoft.com/office/powerpoint/2010/main" val="40633320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kumimoji="0" lang="en-GB" sz="3600" b="1" i="0" u="none" strike="noStrike" kern="1200" cap="none" spc="0" normalizeH="0" baseline="0" noProof="0" dirty="0">
                <a:ln>
                  <a:noFill/>
                </a:ln>
                <a:solidFill>
                  <a:prstClr val="black"/>
                </a:solidFill>
                <a:effectLst/>
                <a:uLnTx/>
                <a:uFillTx/>
                <a:latin typeface="Neue Haas Grotesk Text Pro"/>
                <a:ea typeface="+mj-ea"/>
                <a:cs typeface="+mj-cs"/>
              </a:rPr>
              <a:t>Defining mental health and wellbeing</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838200" y="1852863"/>
            <a:ext cx="10515600" cy="4733174"/>
          </a:xfrm>
        </p:spPr>
        <p:txBody>
          <a:bodyPr>
            <a:normAutofit fontScale="92500" lnSpcReduction="10000"/>
          </a:bodyPr>
          <a:lstStyle/>
          <a:p>
            <a:r>
              <a:rPr lang="en-GB" sz="3500" b="1" dirty="0"/>
              <a:t>State of wellbeing in which every individual realises their own potential, </a:t>
            </a:r>
          </a:p>
          <a:p>
            <a:pPr marL="0" indent="0">
              <a:buNone/>
            </a:pPr>
            <a:r>
              <a:rPr lang="en-GB" sz="2600" dirty="0"/>
              <a:t>- Cope with the normal stresses of life</a:t>
            </a:r>
          </a:p>
          <a:p>
            <a:pPr marL="0" indent="0">
              <a:buNone/>
            </a:pPr>
            <a:r>
              <a:rPr lang="en-GB" sz="2600" dirty="0"/>
              <a:t>- Work productively</a:t>
            </a:r>
          </a:p>
          <a:p>
            <a:pPr>
              <a:buFontTx/>
              <a:buChar char="-"/>
            </a:pPr>
            <a:r>
              <a:rPr lang="en-GB" sz="2600" dirty="0"/>
              <a:t>Contribute to their community</a:t>
            </a:r>
          </a:p>
          <a:p>
            <a:r>
              <a:rPr lang="en-GB" sz="3500" b="1" dirty="0"/>
              <a:t>Emotional, Psychological and Social Wellbeing</a:t>
            </a:r>
          </a:p>
          <a:p>
            <a:pPr marL="0" indent="0">
              <a:buNone/>
            </a:pPr>
            <a:r>
              <a:rPr lang="en-GB" sz="2600" dirty="0"/>
              <a:t>shaping how we think, feel, act, relate to others, and make choices</a:t>
            </a:r>
          </a:p>
          <a:p>
            <a:r>
              <a:rPr lang="en-GB" sz="3500" b="1" dirty="0"/>
              <a:t>Resilience and Connection</a:t>
            </a:r>
          </a:p>
          <a:p>
            <a:pPr marL="0" indent="0">
              <a:buNone/>
            </a:pPr>
            <a:r>
              <a:rPr lang="en-GB" sz="2600" dirty="0"/>
              <a:t>More than not having a diagnosis</a:t>
            </a:r>
          </a:p>
          <a:p>
            <a:pPr marL="0" indent="0">
              <a:buNone/>
            </a:pPr>
            <a:r>
              <a:rPr lang="en-GB" sz="2600" dirty="0"/>
              <a:t>Hope and the ability to enjoy life</a:t>
            </a:r>
          </a:p>
          <a:p>
            <a:endParaRPr lang="en-GB" sz="4000" dirty="0"/>
          </a:p>
        </p:txBody>
      </p:sp>
    </p:spTree>
    <p:extLst>
      <p:ext uri="{BB962C8B-B14F-4D97-AF65-F5344CB8AC3E}">
        <p14:creationId xmlns:p14="http://schemas.microsoft.com/office/powerpoint/2010/main" val="2237266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a:xfrm>
            <a:off x="838200" y="130258"/>
            <a:ext cx="10515600" cy="1325563"/>
          </a:xfrm>
        </p:spPr>
        <p:txBody>
          <a:bodyPr/>
          <a:lstStyle/>
          <a:p>
            <a:r>
              <a:rPr kumimoji="0" lang="en-US" sz="3300" b="1" i="0" u="none" strike="noStrike" kern="1200" cap="none" spc="0" normalizeH="0" baseline="0" noProof="0" dirty="0">
                <a:ln>
                  <a:noFill/>
                </a:ln>
                <a:solidFill>
                  <a:prstClr val="black"/>
                </a:solidFill>
                <a:effectLst/>
                <a:uLnTx/>
                <a:uFillTx/>
                <a:latin typeface="Neue Haas Grotesk Text Pro"/>
                <a:ea typeface="+mj-ea"/>
                <a:cs typeface="+mj-cs"/>
              </a:rPr>
              <a:t>The connection between mental and physical health in eye care</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838200" y="1455821"/>
            <a:ext cx="10515600" cy="4721142"/>
          </a:xfrm>
        </p:spPr>
        <p:txBody>
          <a:bodyPr>
            <a:normAutofit/>
          </a:bodyPr>
          <a:lstStyle/>
          <a:p>
            <a:pPr marL="0" indent="0">
              <a:buNone/>
            </a:pPr>
            <a:r>
              <a:rPr lang="en-GB" sz="3500" b="1" dirty="0"/>
              <a:t>Why is mental health as important as physical health?</a:t>
            </a:r>
          </a:p>
          <a:p>
            <a:r>
              <a:rPr lang="en-GB" dirty="0"/>
              <a:t>Inseparable- Interconnection of Mind and Body</a:t>
            </a:r>
          </a:p>
          <a:p>
            <a:r>
              <a:rPr lang="en-GB" dirty="0"/>
              <a:t>Poor mental health can worsen physical health outcomes </a:t>
            </a:r>
          </a:p>
          <a:p>
            <a:r>
              <a:rPr lang="en-GB" dirty="0"/>
              <a:t>Physical illness takes a toll on mental wellbeing</a:t>
            </a:r>
          </a:p>
          <a:p>
            <a:pPr marL="0" indent="0">
              <a:buNone/>
            </a:pPr>
            <a:r>
              <a:rPr lang="en-GB" sz="3500" b="1" dirty="0"/>
              <a:t>Importance of mental health care</a:t>
            </a:r>
          </a:p>
          <a:p>
            <a:pPr marL="0" indent="0">
              <a:buNone/>
            </a:pPr>
            <a:r>
              <a:rPr lang="en-GB" dirty="0"/>
              <a:t>Neglect risks undermining every other aspect of care. </a:t>
            </a:r>
          </a:p>
          <a:p>
            <a:pPr marL="0" indent="0">
              <a:buNone/>
            </a:pPr>
            <a:r>
              <a:rPr lang="en-GB" dirty="0"/>
              <a:t>Prioritise and we unlock better outcomes for patients, professionals, and the whole health system</a:t>
            </a:r>
          </a:p>
          <a:p>
            <a:pPr marL="0" indent="0">
              <a:buNone/>
            </a:pPr>
            <a:endParaRPr lang="en-GB" sz="4000" dirty="0"/>
          </a:p>
          <a:p>
            <a:endParaRPr lang="en-GB" sz="4000" dirty="0"/>
          </a:p>
          <a:p>
            <a:endParaRPr lang="en-GB" sz="4000" dirty="0"/>
          </a:p>
        </p:txBody>
      </p:sp>
    </p:spTree>
    <p:extLst>
      <p:ext uri="{BB962C8B-B14F-4D97-AF65-F5344CB8AC3E}">
        <p14:creationId xmlns:p14="http://schemas.microsoft.com/office/powerpoint/2010/main" val="3242145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88FA8-E48A-B495-292E-6674550B5CB6}"/>
              </a:ext>
            </a:extLst>
          </p:cNvPr>
          <p:cNvSpPr>
            <a:spLocks noGrp="1"/>
          </p:cNvSpPr>
          <p:nvPr>
            <p:ph type="ctrTitle"/>
          </p:nvPr>
        </p:nvSpPr>
        <p:spPr>
          <a:xfrm>
            <a:off x="625147" y="569627"/>
            <a:ext cx="9240748" cy="4328436"/>
          </a:xfrm>
        </p:spPr>
        <p:txBody>
          <a:bodyPr>
            <a:normAutofit/>
          </a:bodyPr>
          <a:lstStyle/>
          <a:p>
            <a:pPr algn="l"/>
            <a:r>
              <a:rPr lang="en-GB" sz="7200" dirty="0"/>
              <a:t>The Impact of Mental Health in Eye Care Settings</a:t>
            </a:r>
          </a:p>
        </p:txBody>
      </p:sp>
    </p:spTree>
    <p:extLst>
      <p:ext uri="{BB962C8B-B14F-4D97-AF65-F5344CB8AC3E}">
        <p14:creationId xmlns:p14="http://schemas.microsoft.com/office/powerpoint/2010/main" val="9474082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kumimoji="0" lang="en-US" sz="3600" b="1" i="0" u="none" strike="noStrike" kern="1200" cap="none" spc="0" normalizeH="0" baseline="0" noProof="0" dirty="0">
                <a:ln>
                  <a:noFill/>
                </a:ln>
                <a:solidFill>
                  <a:prstClr val="black"/>
                </a:solidFill>
                <a:effectLst/>
                <a:uLnTx/>
                <a:uFillTx/>
                <a:latin typeface="Neue Haas Grotesk Text Pro"/>
                <a:ea typeface="+mj-ea"/>
                <a:cs typeface="+mj-cs"/>
              </a:rPr>
              <a:t>Emotional and psychological effects of sight loss on patients</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753979" y="1845010"/>
            <a:ext cx="10515600" cy="4647866"/>
          </a:xfrm>
        </p:spPr>
        <p:txBody>
          <a:bodyPr>
            <a:normAutofit/>
          </a:bodyPr>
          <a:lstStyle/>
          <a:p>
            <a:pPr marL="0" indent="0">
              <a:spcBef>
                <a:spcPts val="2500"/>
              </a:spcBef>
              <a:buNone/>
            </a:pPr>
            <a:r>
              <a:rPr lang="en-GB" sz="3200" b="1" dirty="0"/>
              <a:t>Emotional Impact of Sight Loss</a:t>
            </a:r>
          </a:p>
          <a:p>
            <a:pPr marL="342900" lvl="1" indent="-342900"/>
            <a:r>
              <a:rPr lang="en-GB" dirty="0"/>
              <a:t>Sight loss can be life changing.</a:t>
            </a:r>
          </a:p>
          <a:p>
            <a:pPr marL="342900" lvl="1" indent="-342900"/>
            <a:r>
              <a:rPr lang="en-GB" dirty="0"/>
              <a:t>Often causes grief, anxiety, depression, and feelings of isolation for patients.</a:t>
            </a:r>
            <a:endParaRPr lang="en-GB" b="1" dirty="0">
              <a:solidFill>
                <a:prstClr val="black"/>
              </a:solidFill>
            </a:endParaRPr>
          </a:p>
          <a:p>
            <a:pPr marL="342900" lvl="1" indent="-342900">
              <a:lnSpc>
                <a:spcPct val="120000"/>
              </a:lnSpc>
              <a:defRPr/>
            </a:pPr>
            <a:r>
              <a:rPr lang="en-GB" dirty="0">
                <a:solidFill>
                  <a:prstClr val="black"/>
                </a:solidFill>
              </a:rPr>
              <a:t>People with sight loss experience higher rates of depression and anxiety than the general population.</a:t>
            </a:r>
          </a:p>
          <a:p>
            <a:pPr marL="0" lvl="0" indent="0">
              <a:lnSpc>
                <a:spcPct val="120000"/>
              </a:lnSpc>
              <a:spcBef>
                <a:spcPts val="2500"/>
              </a:spcBef>
              <a:buNone/>
              <a:defRPr/>
            </a:pPr>
            <a:r>
              <a:rPr lang="en-GB" sz="3200" b="1" dirty="0">
                <a:solidFill>
                  <a:prstClr val="black"/>
                </a:solidFill>
              </a:rPr>
              <a:t>Reasons are Complex and Deeply Personal</a:t>
            </a:r>
          </a:p>
          <a:p>
            <a:pPr marL="342900" lvl="1" indent="-342900">
              <a:lnSpc>
                <a:spcPct val="120000"/>
              </a:lnSpc>
              <a:defRPr/>
            </a:pPr>
            <a:r>
              <a:rPr lang="en-GB" dirty="0">
                <a:solidFill>
                  <a:prstClr val="black"/>
                </a:solidFill>
              </a:rPr>
              <a:t>The trauma of diagnosis and fear of losing independence, practical barriers to daily life, and the social isolation that can follow.</a:t>
            </a:r>
          </a:p>
          <a:p>
            <a:pPr marL="0" lvl="1" indent="0">
              <a:buNone/>
            </a:pPr>
            <a:endParaRPr lang="en-GB" dirty="0"/>
          </a:p>
          <a:p>
            <a:endParaRPr lang="en-GB" sz="4000" dirty="0"/>
          </a:p>
          <a:p>
            <a:endParaRPr lang="en-GB" sz="4000" dirty="0"/>
          </a:p>
        </p:txBody>
      </p:sp>
    </p:spTree>
    <p:extLst>
      <p:ext uri="{BB962C8B-B14F-4D97-AF65-F5344CB8AC3E}">
        <p14:creationId xmlns:p14="http://schemas.microsoft.com/office/powerpoint/2010/main" val="2730830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normAutofit/>
          </a:bodyPr>
          <a:lstStyle/>
          <a:p>
            <a:r>
              <a:rPr kumimoji="0" lang="en-US" sz="3600" b="1" i="0" u="none" strike="noStrike" kern="1200" cap="none" spc="0" normalizeH="0" baseline="0" noProof="0" dirty="0">
                <a:ln>
                  <a:noFill/>
                </a:ln>
                <a:solidFill>
                  <a:prstClr val="black"/>
                </a:solidFill>
                <a:effectLst/>
                <a:uLnTx/>
                <a:uFillTx/>
                <a:latin typeface="Neue Haas Grotesk Text Pro"/>
                <a:ea typeface="+mj-ea"/>
                <a:cs typeface="+mj-cs"/>
              </a:rPr>
              <a:t>Emotional and psychological effects of sight loss on patients</a:t>
            </a:r>
            <a:endParaRPr lang="en-GB" sz="3200"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p:txBody>
          <a:bodyPr>
            <a:normAutofit/>
          </a:bodyPr>
          <a:lstStyle/>
          <a:p>
            <a:pPr marL="342900" lvl="1" indent="-342900">
              <a:defRPr/>
            </a:pP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Patients voices tell us the emotional impact of sight loss is often more profound than the clinical one. </a:t>
            </a:r>
          </a:p>
          <a:p>
            <a:pPr marL="0" lvl="1" indent="0">
              <a:buNone/>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lvl="1" indent="-342900">
              <a:defRPr/>
            </a:pPr>
            <a:r>
              <a:rPr lang="en-GB" dirty="0">
                <a:solidFill>
                  <a:prstClr val="black"/>
                </a:solidFill>
              </a:rPr>
              <a:t>Not Just a Medical Event- Life Transition and Adaptation</a:t>
            </a:r>
          </a:p>
          <a:p>
            <a:pPr marL="0" lvl="1" indent="0">
              <a:buNone/>
              <a:defRPr/>
            </a:pPr>
            <a:endPar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lvl="1" indent="-342900">
              <a:lnSpc>
                <a:spcPct val="120000"/>
              </a:lnSpc>
              <a:defRPr/>
            </a:pPr>
            <a:r>
              <a:rPr kumimoji="0" lang="en-GB" b="0" i="0" u="none" strike="noStrike" kern="1200" cap="none" spc="0" normalizeH="0" baseline="0" noProof="0" dirty="0">
                <a:ln>
                  <a:noFill/>
                </a:ln>
                <a:solidFill>
                  <a:prstClr val="black"/>
                </a:solidFill>
                <a:effectLst/>
                <a:uLnTx/>
                <a:uFillTx/>
                <a:ea typeface="+mn-ea"/>
                <a:cs typeface="+mn-cs"/>
              </a:rPr>
              <a:t>Adapting to new ways of working, communicating and connecting with others.</a:t>
            </a:r>
          </a:p>
          <a:p>
            <a:pPr marL="342900" lvl="1" indent="-342900">
              <a:lnSpc>
                <a:spcPct val="120000"/>
              </a:lnSpc>
              <a:defRPr/>
            </a:pPr>
            <a:endParaRPr kumimoji="0" lang="en-GB" b="0" i="0" u="none" strike="noStrike" kern="1200" cap="none" spc="0" normalizeH="0" baseline="0" noProof="0" dirty="0">
              <a:ln>
                <a:noFill/>
              </a:ln>
              <a:solidFill>
                <a:prstClr val="black"/>
              </a:solidFill>
              <a:effectLst/>
              <a:uLnTx/>
              <a:uFillTx/>
              <a:ea typeface="+mn-ea"/>
              <a:cs typeface="+mn-cs"/>
            </a:endParaRPr>
          </a:p>
          <a:p>
            <a:pPr marL="342900" lvl="1" indent="-342900">
              <a:lnSpc>
                <a:spcPct val="120000"/>
              </a:lnSpc>
              <a:defRPr/>
            </a:pPr>
            <a:r>
              <a:rPr lang="en-GB" dirty="0">
                <a:solidFill>
                  <a:prstClr val="black"/>
                </a:solidFill>
              </a:rPr>
              <a:t>F</a:t>
            </a:r>
            <a:r>
              <a:rPr kumimoji="0" lang="en-GB" b="0" i="0" u="none" strike="noStrike" kern="1200" cap="none" spc="0" normalizeH="0" baseline="0" noProof="0" dirty="0">
                <a:ln>
                  <a:noFill/>
                </a:ln>
                <a:solidFill>
                  <a:prstClr val="black"/>
                </a:solidFill>
                <a:effectLst/>
                <a:uLnTx/>
                <a:uFillTx/>
                <a:ea typeface="+mn-ea"/>
                <a:cs typeface="+mn-cs"/>
              </a:rPr>
              <a:t>acing stigma or misunderstanding, even from those closest to us. </a:t>
            </a:r>
          </a:p>
          <a:p>
            <a:pPr marL="0" indent="0">
              <a:buNone/>
            </a:pPr>
            <a:endParaRPr lang="en-GB" sz="4000" dirty="0"/>
          </a:p>
          <a:p>
            <a:endParaRPr lang="en-GB" sz="4000" dirty="0"/>
          </a:p>
          <a:p>
            <a:endParaRPr lang="en-GB" sz="4000" dirty="0"/>
          </a:p>
        </p:txBody>
      </p:sp>
    </p:spTree>
    <p:extLst>
      <p:ext uri="{BB962C8B-B14F-4D97-AF65-F5344CB8AC3E}">
        <p14:creationId xmlns:p14="http://schemas.microsoft.com/office/powerpoint/2010/main" val="879766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r>
              <a:rPr kumimoji="0" lang="en-GB" sz="3600" b="1" i="0" u="none" strike="noStrike" kern="1200" cap="none" spc="0" normalizeH="0" baseline="0" noProof="0" dirty="0">
                <a:ln>
                  <a:noFill/>
                </a:ln>
                <a:solidFill>
                  <a:prstClr val="black"/>
                </a:solidFill>
                <a:effectLst/>
                <a:uLnTx/>
                <a:uFillTx/>
                <a:latin typeface="Neue Haas Grotesk Text Pro"/>
                <a:ea typeface="+mj-ea"/>
                <a:cs typeface="+mj-cs"/>
              </a:rPr>
              <a:t>Community resilience and support networks</a:t>
            </a:r>
            <a:endParaRPr lang="en-GB" b="1" dirty="0"/>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838200" y="1455821"/>
            <a:ext cx="10515600" cy="4721142"/>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b="1"/>
            </a:pPr>
            <a:r>
              <a:rPr kumimoji="0" lang="en-GB" sz="2400" b="1" i="0" u="none" strike="noStrike" kern="0" cap="none" spc="0" normalizeH="0" baseline="0" noProof="0" dirty="0">
                <a:ln>
                  <a:noFill/>
                </a:ln>
                <a:solidFill>
                  <a:sysClr val="windowText" lastClr="000000"/>
                </a:solidFill>
                <a:effectLst/>
                <a:uLnTx/>
                <a:uFillTx/>
              </a:rPr>
              <a:t>Vibrant Sight Loss Community</a:t>
            </a:r>
          </a:p>
          <a:p>
            <a:pPr marL="0" marR="0" lvl="1"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ysClr val="windowText" lastClr="000000"/>
                </a:solidFill>
                <a:effectLst/>
                <a:uLnTx/>
                <a:uFillTx/>
              </a:rPr>
              <a:t>The sight loss community in Wales is vibrant, providing a strong, resourceful support network for its members, under the umbrella of the WVF.</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ysClr val="windowText" lastClr="000000"/>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b="1"/>
            </a:pPr>
            <a:r>
              <a:rPr lang="en-GB" sz="2400" b="1" kern="0" dirty="0">
                <a:solidFill>
                  <a:sysClr val="windowText" lastClr="000000"/>
                </a:solidFill>
              </a:rPr>
              <a:t>Wales Vision Forum</a:t>
            </a:r>
            <a:endParaRPr kumimoji="0" lang="en-GB" sz="2400" b="1" i="0" u="none" strike="noStrike" kern="0" cap="none" spc="0" normalizeH="0" baseline="0" noProof="0" dirty="0">
              <a:ln>
                <a:noFill/>
              </a:ln>
              <a:solidFill>
                <a:sysClr val="windowText" lastClr="000000"/>
              </a:solidFill>
              <a:effectLst/>
              <a:uLnTx/>
              <a:uFillTx/>
            </a:endParaRPr>
          </a:p>
          <a:p>
            <a:pPr marL="0" marR="0" lvl="1"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ysClr val="windowText" lastClr="000000"/>
                </a:solidFill>
                <a:effectLst/>
                <a:uLnTx/>
                <a:uFillTx/>
              </a:rPr>
              <a:t>Informal group of sight loss charities formed during lockdown.</a:t>
            </a:r>
          </a:p>
          <a:p>
            <a:pPr marL="0" marR="0" lvl="1"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sysClr val="windowText" lastClr="000000"/>
                </a:solidFill>
                <a:effectLst/>
                <a:uLnTx/>
                <a:uFillTx/>
              </a:rPr>
              <a:t>WVF website now live for two months, attracting visitors notably to the page offering support from other organisations.</a:t>
            </a:r>
          </a:p>
          <a:p>
            <a:pPr marL="0" marR="0" lvl="1" indent="0" defTabSz="914400" eaLnBrk="1" fontAlgn="auto" latinLnBrk="0" hangingPunct="1">
              <a:lnSpc>
                <a:spcPct val="100000"/>
              </a:lnSpc>
              <a:spcBef>
                <a:spcPts val="0"/>
              </a:spcBef>
              <a:spcAft>
                <a:spcPts val="0"/>
              </a:spcAft>
              <a:buClrTx/>
              <a:buSzTx/>
              <a:buFontTx/>
              <a:buNone/>
              <a:tabLst/>
              <a:defRPr/>
            </a:pPr>
            <a:endParaRPr kumimoji="0" lang="en-GB" b="0" i="0" u="none" strike="noStrike" kern="0" cap="none" spc="0" normalizeH="0" baseline="0" noProof="0" dirty="0">
              <a:ln>
                <a:noFill/>
              </a:ln>
              <a:solidFill>
                <a:sysClr val="windowText" lastClr="000000"/>
              </a:solidFill>
              <a:effectLst/>
              <a:uLnTx/>
              <a:uFillTx/>
            </a:endParaRPr>
          </a:p>
          <a:p>
            <a:pPr marL="0" marR="0" lvl="1" indent="0" defTabSz="914400" eaLnBrk="1" fontAlgn="auto" latinLnBrk="0" hangingPunct="1">
              <a:lnSpc>
                <a:spcPct val="100000"/>
              </a:lnSpc>
              <a:spcBef>
                <a:spcPts val="0"/>
              </a:spcBef>
              <a:spcAft>
                <a:spcPts val="0"/>
              </a:spcAft>
              <a:buClrTx/>
              <a:buSzTx/>
              <a:buFontTx/>
              <a:buNone/>
              <a:tabLst/>
              <a:defRPr/>
            </a:pPr>
            <a:r>
              <a:rPr lang="en-GB" kern="0" dirty="0">
                <a:solidFill>
                  <a:sysClr val="windowText" lastClr="000000"/>
                </a:solidFill>
              </a:rPr>
              <a:t>Shop window to the </a:t>
            </a:r>
            <a:r>
              <a:rPr lang="en-GB" kern="0" dirty="0" err="1">
                <a:solidFill>
                  <a:sysClr val="windowText" lastClr="000000"/>
                </a:solidFill>
              </a:rPr>
              <a:t>Perspectif</a:t>
            </a:r>
            <a:r>
              <a:rPr lang="en-GB" kern="0" dirty="0">
                <a:solidFill>
                  <a:sysClr val="windowText" lastClr="000000"/>
                </a:solidFill>
              </a:rPr>
              <a:t> information portal</a:t>
            </a:r>
          </a:p>
          <a:p>
            <a:pPr marL="0" marR="0" lvl="1"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err="1">
                <a:ln>
                  <a:noFill/>
                </a:ln>
                <a:solidFill>
                  <a:sysClr val="windowText" lastClr="000000"/>
                </a:solidFill>
                <a:effectLst/>
                <a:uLnTx/>
                <a:uFillTx/>
              </a:rPr>
              <a:t>Perspectif</a:t>
            </a:r>
            <a:r>
              <a:rPr kumimoji="0" lang="en-GB" b="0" i="0" u="none" strike="noStrike" kern="0" cap="none" spc="0" normalizeH="0" baseline="0" noProof="0" dirty="0">
                <a:ln>
                  <a:noFill/>
                </a:ln>
                <a:solidFill>
                  <a:sysClr val="windowText" lastClr="000000"/>
                </a:solidFill>
                <a:effectLst/>
                <a:uLnTx/>
                <a:uFillTx/>
              </a:rPr>
              <a:t> received over 5000 views in September and October</a:t>
            </a:r>
            <a:r>
              <a:rPr lang="en-GB" kern="0" dirty="0">
                <a:solidFill>
                  <a:sysClr val="windowText" lastClr="000000"/>
                </a:solidFill>
              </a:rPr>
              <a:t>- 320 to find Low Vision practitioners</a:t>
            </a:r>
            <a:endParaRPr kumimoji="0" lang="en-GB" b="0" i="0" u="none" strike="noStrike" kern="0" cap="none" spc="0" normalizeH="0" baseline="0" noProof="0" dirty="0">
              <a:ln>
                <a:noFill/>
              </a:ln>
              <a:solidFill>
                <a:sysClr val="windowText" lastClr="000000"/>
              </a:solidFill>
              <a:effectLst/>
              <a:uLnTx/>
              <a:uFillTx/>
            </a:endParaRPr>
          </a:p>
          <a:p>
            <a:endParaRPr lang="en-GB" sz="4000" dirty="0"/>
          </a:p>
          <a:p>
            <a:endParaRPr lang="en-GB" sz="4000" dirty="0"/>
          </a:p>
          <a:p>
            <a:endParaRPr lang="en-GB" sz="4000" dirty="0"/>
          </a:p>
        </p:txBody>
      </p:sp>
    </p:spTree>
    <p:extLst>
      <p:ext uri="{BB962C8B-B14F-4D97-AF65-F5344CB8AC3E}">
        <p14:creationId xmlns:p14="http://schemas.microsoft.com/office/powerpoint/2010/main" val="26615873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etadata xmlns="http://www.objective.com/ecm/document/metadata/FF3C5B18883D4E21973B57C2EEED7FD1" version="1.0.0">
  <systemFields>
    <field name="Objective-Id">
      <value order="0">A50585974</value>
    </field>
    <field name="Objective-Title">
      <value order="0">COA presentations - Scottish Vision Conference March 24</value>
    </field>
    <field name="Objective-Description">
      <value order="0"/>
    </field>
    <field name="Objective-CreationStamp">
      <value order="0">2024-02-27T14:56:25Z</value>
    </field>
    <field name="Objective-IsApproved">
      <value order="0">false</value>
    </field>
    <field name="Objective-IsPublished">
      <value order="0">true</value>
    </field>
    <field name="Objective-DatePublished">
      <value order="0">2024-03-05T12:05:23Z</value>
    </field>
    <field name="Objective-ModificationStamp">
      <value order="0">2024-03-05T12:05:24Z</value>
    </field>
    <field name="Objective-Owner">
      <value order="0">O'Sullivan, David (HSS - Primary Care &amp; Mental Health - Primary Care)</value>
    </field>
    <field name="Objective-Path">
      <value order="0">Objective Global Folder:#Business File Plan:WG Organisational Groups:NEW - Post April 2022 - Health &amp; Social Services:HSS Director of Primary Care &amp; Mental Health:Health &amp; Social Services (HSS) - Optometry &amp; Audiology:1 - Save:Sensory Health Branch:Ophthalmic Services:Groups &amp; Committees:Primary Care Reform Scoping Meetings:Current:Primary Care - Optometry Contract Reform - 2020-2024:COA presentations</value>
    </field>
    <field name="Objective-Parent">
      <value order="0">COA presentations</value>
    </field>
    <field name="Objective-State">
      <value order="0">Published</value>
    </field>
    <field name="Objective-VersionId">
      <value order="0">vA94258924</value>
    </field>
    <field name="Objective-Version">
      <value order="0">3.0</value>
    </field>
    <field name="Objective-VersionNumber">
      <value order="0">4</value>
    </field>
    <field name="Objective-VersionComment">
      <value order="0">Review</value>
    </field>
    <field name="Objective-FileNumber">
      <value order="0">qA1471231</value>
    </field>
    <field name="Objective-Classification">
      <value order="0">Official</value>
    </field>
    <field name="Objective-Caveats">
      <value order="0"/>
    </field>
  </systemFields>
  <catalogues>
    <catalogue name="Document Type Catalogue" type="type" ori="id:cA14">
      <field name="Objective-Date Acquired">
        <value order="0"/>
      </field>
      <field name="Objective-Official Translation">
        <value order="0"/>
      </field>
      <field name="Objective-Connect Creator">
        <value order="0"/>
      </field>
    </catalogue>
  </catalogues>
</metadata>
</file>

<file path=customXml/item2.xml><?xml version="1.0" encoding="utf-8"?>
<ct:contentTypeSchema xmlns:ct="http://schemas.microsoft.com/office/2006/metadata/contentType" xmlns:ma="http://schemas.microsoft.com/office/2006/metadata/properties/metaAttributes" ct:_="" ma:_="" ma:contentTypeName="Document" ma:contentTypeID="0x01010066D4EDDBAEDA9D499B9F6383B73A6704" ma:contentTypeVersion="15" ma:contentTypeDescription="Create a new document." ma:contentTypeScope="" ma:versionID="c7718fc2b9cd298c805494642175a1f9">
  <xsd:schema xmlns:xsd="http://www.w3.org/2001/XMLSchema" xmlns:xs="http://www.w3.org/2001/XMLSchema" xmlns:p="http://schemas.microsoft.com/office/2006/metadata/properties" xmlns:ns2="32f0c94a-819f-4270-be54-8f20d12c5f78" xmlns:ns3="9f514e85-246f-41a1-b936-c863447846eb" targetNamespace="http://schemas.microsoft.com/office/2006/metadata/properties" ma:root="true" ma:fieldsID="01d2c9d299d156360bec947ffb52632e" ns2:_="" ns3:_="">
    <xsd:import namespace="32f0c94a-819f-4270-be54-8f20d12c5f78"/>
    <xsd:import namespace="9f514e85-246f-41a1-b936-c863447846e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0c94a-819f-4270-be54-8f20d12c5f7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3dfab7ff-493e-4f05-914a-34e092f24bb1}" ma:internalName="TaxCatchAll" ma:showField="CatchAllData" ma:web="32f0c94a-819f-4270-be54-8f20d12c5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514e85-246f-41a1-b936-c863447846e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ab117e7-6f4a-42cd-b5da-bc305b27d27a"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f514e85-246f-41a1-b936-c863447846eb">
      <Terms xmlns="http://schemas.microsoft.com/office/infopath/2007/PartnerControls"/>
    </lcf76f155ced4ddcb4097134ff3c332f>
    <TaxCatchAll xmlns="32f0c94a-819f-4270-be54-8f20d12c5f78"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45109E-2DDF-40CB-AC2B-FF9B10C90820}">
  <ds:schemaRefs>
    <ds:schemaRef ds:uri="http://www.objective.com/ecm/document/metadata/FF3C5B18883D4E21973B57C2EEED7FD1"/>
  </ds:schemaRefs>
</ds:datastoreItem>
</file>

<file path=customXml/itemProps2.xml><?xml version="1.0" encoding="utf-8"?>
<ds:datastoreItem xmlns:ds="http://schemas.openxmlformats.org/officeDocument/2006/customXml" ds:itemID="{B26F35C6-395F-4D6E-A739-DF3E0232020F}"/>
</file>

<file path=customXml/itemProps3.xml><?xml version="1.0" encoding="utf-8"?>
<ds:datastoreItem xmlns:ds="http://schemas.openxmlformats.org/officeDocument/2006/customXml" ds:itemID="{8F236B5A-5AAB-4B6E-9053-71A5BBE1D62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eaf99a36-24a3-4d80-a5d5-3ad3ee135ea6"/>
    <ds:schemaRef ds:uri="http://purl.org/dc/terms/"/>
    <ds:schemaRef ds:uri="http://schemas.openxmlformats.org/package/2006/metadata/core-properties"/>
    <ds:schemaRef ds:uri="f77a2662-75de-4725-aa98-655916ac2ccc"/>
    <ds:schemaRef ds:uri="http://www.w3.org/XML/1998/namespace"/>
    <ds:schemaRef ds:uri="http://purl.org/dc/dcmitype/"/>
  </ds:schemaRefs>
</ds:datastoreItem>
</file>

<file path=customXml/itemProps4.xml><?xml version="1.0" encoding="utf-8"?>
<ds:datastoreItem xmlns:ds="http://schemas.openxmlformats.org/officeDocument/2006/customXml" ds:itemID="{497156D6-CD13-4AE9-A807-5406E017EAC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6731</TotalTime>
  <Words>2115</Words>
  <Application>Microsoft Office PowerPoint</Application>
  <PresentationFormat>Widescreen</PresentationFormat>
  <Paragraphs>158</Paragraphs>
  <Slides>18</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Aptos</vt:lpstr>
      <vt:lpstr>Arial</vt:lpstr>
      <vt:lpstr>Calibri</vt:lpstr>
      <vt:lpstr>Calibri Light</vt:lpstr>
      <vt:lpstr>Neue Haas Grotesk Text Pro</vt:lpstr>
      <vt:lpstr>Roboto</vt:lpstr>
      <vt:lpstr>Wingdings</vt:lpstr>
      <vt:lpstr>Office Theme</vt:lpstr>
      <vt:lpstr>Mental Health Awareness in Eye Care: Understanding the link between eye health and wellbeing</vt:lpstr>
      <vt:lpstr>PowerPoint Presentation</vt:lpstr>
      <vt:lpstr>Understanding Mental Health and Its Importance</vt:lpstr>
      <vt:lpstr>Defining mental health and wellbeing</vt:lpstr>
      <vt:lpstr>The connection between mental and physical health in eye care</vt:lpstr>
      <vt:lpstr>The Impact of Mental Health in Eye Care Settings</vt:lpstr>
      <vt:lpstr>Emotional and psychological effects of sight loss on patients</vt:lpstr>
      <vt:lpstr>Emotional and psychological effects of sight loss on patients</vt:lpstr>
      <vt:lpstr>Community resilience and support networks</vt:lpstr>
      <vt:lpstr>Professional responsibility in supporting mental health</vt:lpstr>
      <vt:lpstr>Mental health challenges faced by eye care professionals</vt:lpstr>
      <vt:lpstr>Availability and inclusivity of mental health support in Wales</vt:lpstr>
      <vt:lpstr>Key Themes and Areas of Exploration in the Conference</vt:lpstr>
      <vt:lpstr>Key Themes</vt:lpstr>
      <vt:lpstr>Key Themes</vt:lpstr>
      <vt:lpstr>Shared Responsibility and Opportunities for Improvement</vt:lpstr>
      <vt:lpstr>Conclusion</vt:lpstr>
      <vt:lpstr>Diolch yn Fawr  </vt:lpstr>
    </vt:vector>
  </TitlesOfParts>
  <Company>Welsh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Situation Report as at 11 June 2021</dc:title>
  <dc:creator>Sullivan, Jodi (HSS - Primary Care &amp; Health Science)</dc:creator>
  <cp:lastModifiedBy>O'Sullivan, David (HSCEY - Primary Care)</cp:lastModifiedBy>
  <cp:revision>226</cp:revision>
  <dcterms:created xsi:type="dcterms:W3CDTF">2021-06-11T12:14:59Z</dcterms:created>
  <dcterms:modified xsi:type="dcterms:W3CDTF">2025-10-29T11:09:08Z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0x01010066D4EDDBAEDA9D499B9F6383B73A6704</vt:lpwstr>
  </property>
  <property fmtid="{D5CDD505-2E9C-101B-9397-08002B2CF9AE}" pid="3" name="Objective-Id">
    <vt:lpwstr>A50585974</vt:lpwstr>
  </property>
  <property fmtid="{D5CDD505-2E9C-101B-9397-08002B2CF9AE}" pid="4" name="Objective-Title">
    <vt:lpwstr>COA presentations - Scottish Vision Conference March 24</vt:lpwstr>
  </property>
  <property fmtid="{D5CDD505-2E9C-101B-9397-08002B2CF9AE}" pid="5" name="Objective-Description">
    <vt:lpwstr/>
  </property>
  <property fmtid="{D5CDD505-2E9C-101B-9397-08002B2CF9AE}" pid="6" name="Objective-CreationStamp">
    <vt:filetime>2024-02-27T14:56:25Z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2024-03-05T12:05:23Z</vt:filetime>
  </property>
  <property fmtid="{D5CDD505-2E9C-101B-9397-08002B2CF9AE}" pid="10" name="Objective-ModificationStamp">
    <vt:filetime>2024-03-05T12:05:24Z</vt:filetime>
  </property>
  <property fmtid="{D5CDD505-2E9C-101B-9397-08002B2CF9AE}" pid="11" name="Objective-Owner">
    <vt:lpwstr>O'Sullivan, David (HSS - Primary Care &amp; Mental Health - Primary Care)</vt:lpwstr>
  </property>
  <property fmtid="{D5CDD505-2E9C-101B-9397-08002B2CF9AE}" pid="12" name="Objective-Path">
    <vt:lpwstr>Objective Global Folder:#Business File Plan:WG Organisational Groups:NEW - Post April 2022 - Health &amp; Social Services:HSS Director of Primary Care &amp; Mental Health:Health &amp; Social Services (HSS) - Optometry &amp; Audiology:1 - Save:Sensory Health Branch:Ophthalmic Services:Groups &amp; Committees:Primary Care Reform Scoping Meetings:Current:Primary Care - Optometry Contract Reform - 2020-2024:COA presentations</vt:lpwstr>
  </property>
  <property fmtid="{D5CDD505-2E9C-101B-9397-08002B2CF9AE}" pid="13" name="Objective-Parent">
    <vt:lpwstr>COA presentations</vt:lpwstr>
  </property>
  <property fmtid="{D5CDD505-2E9C-101B-9397-08002B2CF9AE}" pid="14" name="Objective-State">
    <vt:lpwstr>Published</vt:lpwstr>
  </property>
  <property fmtid="{D5CDD505-2E9C-101B-9397-08002B2CF9AE}" pid="15" name="Objective-VersionId">
    <vt:lpwstr>vA94258924</vt:lpwstr>
  </property>
  <property fmtid="{D5CDD505-2E9C-101B-9397-08002B2CF9AE}" pid="16" name="Objective-Version">
    <vt:lpwstr>3.0</vt:lpwstr>
  </property>
  <property fmtid="{D5CDD505-2E9C-101B-9397-08002B2CF9AE}" pid="17" name="Objective-VersionNumber">
    <vt:r8>4</vt:r8>
  </property>
  <property fmtid="{D5CDD505-2E9C-101B-9397-08002B2CF9AE}" pid="18" name="Objective-VersionComment">
    <vt:lpwstr>Review</vt:lpwstr>
  </property>
  <property fmtid="{D5CDD505-2E9C-101B-9397-08002B2CF9AE}" pid="19" name="Objective-FileNumber">
    <vt:lpwstr>qA1471231</vt:lpwstr>
  </property>
  <property fmtid="{D5CDD505-2E9C-101B-9397-08002B2CF9AE}" pid="20" name="Objective-Classification">
    <vt:lpwstr>Official</vt:lpwstr>
  </property>
  <property fmtid="{D5CDD505-2E9C-101B-9397-08002B2CF9AE}" pid="21" name="Objective-Caveats">
    <vt:lpwstr/>
  </property>
  <property fmtid="{D5CDD505-2E9C-101B-9397-08002B2CF9AE}" pid="22" name="Objective-Date Acquired">
    <vt:lpwstr/>
  </property>
  <property fmtid="{D5CDD505-2E9C-101B-9397-08002B2CF9AE}" pid="23" name="Objective-Official Translation">
    <vt:lpwstr/>
  </property>
  <property fmtid="{D5CDD505-2E9C-101B-9397-08002B2CF9AE}" pid="24" name="Objective-Connect Creator">
    <vt:lpwstr/>
  </property>
  <property fmtid="{D5CDD505-2E9C-101B-9397-08002B2CF9AE}" pid="25" name="Objective-Comment">
    <vt:lpwstr/>
  </property>
</Properties>
</file>