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83" r:id="rId5"/>
    <p:sldMasterId id="2147483698" r:id="rId6"/>
  </p:sldMasterIdLst>
  <p:notesMasterIdLst>
    <p:notesMasterId r:id="rId19"/>
  </p:notesMasterIdLst>
  <p:sldIdLst>
    <p:sldId id="1899855266" r:id="rId7"/>
    <p:sldId id="2141413089" r:id="rId8"/>
    <p:sldId id="2141413075" r:id="rId9"/>
    <p:sldId id="2141413082" r:id="rId10"/>
    <p:sldId id="2141413083" r:id="rId11"/>
    <p:sldId id="2141413085" r:id="rId12"/>
    <p:sldId id="2141413084" r:id="rId13"/>
    <p:sldId id="2141413086" r:id="rId14"/>
    <p:sldId id="2141413088" r:id="rId15"/>
    <p:sldId id="257" r:id="rId16"/>
    <p:sldId id="2141413087" r:id="rId17"/>
    <p:sldId id="2141413090" r:id="rId18"/>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sorterViewPr>
    <p:cViewPr>
      <p:scale>
        <a:sx n="100" d="100"/>
        <a:sy n="100" d="100"/>
      </p:scale>
      <p:origin x="0" y="-35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15B16A56-A8FC-4446-B75C-898CCAF93905}" type="datetimeFigureOut">
              <a:rPr lang="en-GB" smtClean="0"/>
              <a:t>21/11/2023</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7D2CCB9C-A1DE-470B-8EB5-3F703E65144F}" type="slidenum">
              <a:rPr lang="en-GB" smtClean="0"/>
              <a:t>‹#›</a:t>
            </a:fld>
            <a:endParaRPr lang="en-GB"/>
          </a:p>
        </p:txBody>
      </p:sp>
    </p:spTree>
    <p:extLst>
      <p:ext uri="{BB962C8B-B14F-4D97-AF65-F5344CB8AC3E}">
        <p14:creationId xmlns:p14="http://schemas.microsoft.com/office/powerpoint/2010/main" val="317863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6125"/>
            <a:ext cx="6629400" cy="3729038"/>
          </a:xfrm>
        </p:spPr>
      </p:sp>
      <p:sp>
        <p:nvSpPr>
          <p:cNvPr id="3" name="Notes Placeholder 2"/>
          <p:cNvSpPr>
            <a:spLocks noGrp="1"/>
          </p:cNvSpPr>
          <p:nvPr>
            <p:ph type="body" idx="1"/>
          </p:nvPr>
        </p:nvSpPr>
        <p:spPr/>
        <p:txBody>
          <a:bodyPr/>
          <a:lstStyle/>
          <a:p>
            <a:pPr marL="228600" indent="-228600">
              <a:buAutoNum type="arabicPeriod"/>
            </a:pPr>
            <a:r>
              <a:rPr lang="en-GB" dirty="0"/>
              <a:t>Opticians Award 2021 Highly Commended and again Finalist at The Hilton Park Lane London 30</a:t>
            </a:r>
            <a:r>
              <a:rPr lang="en-GB" baseline="30000" dirty="0"/>
              <a:t>th</a:t>
            </a:r>
            <a:r>
              <a:rPr lang="en-GB" dirty="0"/>
              <a:t> November 2022</a:t>
            </a:r>
          </a:p>
          <a:p>
            <a:pPr marL="228600" indent="-228600">
              <a:buAutoNum type="arabicPeriod"/>
            </a:pPr>
            <a:r>
              <a:rPr lang="en-GB" dirty="0"/>
              <a:t>Gareth Bulpin and Wai Siene Ng Winners of the Glaucoma Patients Choice award 2021 in London</a:t>
            </a:r>
          </a:p>
          <a:p>
            <a:pPr marL="228600" indent="-228600">
              <a:buAutoNum type="arabicPeriod"/>
            </a:pPr>
            <a:r>
              <a:rPr lang="en-GB" dirty="0"/>
              <a:t>Gareth Bulpin and Wai Siene Ng Winners of the MediWales Judges Award for Innovative Healthcare 2021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Team at the Health Service Journal Awards 3 times finalist Highly Commended and Commended in London 2021</a:t>
            </a:r>
          </a:p>
          <a:p>
            <a:pPr marL="228600" indent="-228600">
              <a:buAutoNum type="arabicPeriod"/>
            </a:pPr>
            <a:r>
              <a:rPr lang="en-GB" dirty="0"/>
              <a:t>Sharon Beatty Winners of the Building Better Healthcare Best use of Technology – Acute Care and Best use of Technology – Primary/Community Care 2020 and Patients Choice 2021</a:t>
            </a:r>
          </a:p>
          <a:p>
            <a:pPr marL="228600" indent="-228600">
              <a:buAutoNum type="arabicPeriod"/>
            </a:pPr>
            <a:r>
              <a:rPr lang="en-GB" dirty="0"/>
              <a:t>The Team</a:t>
            </a:r>
          </a:p>
          <a:p>
            <a:pPr marL="228600" indent="-228600">
              <a:buAutoNum type="arabicPeriod"/>
            </a:pPr>
            <a:r>
              <a:rPr lang="en-GB" dirty="0"/>
              <a:t>Health Personnel Management Awards 2021 Highly Commended again Finalist in Birmingham 1</a:t>
            </a:r>
            <a:r>
              <a:rPr lang="en-GB" baseline="30000" dirty="0"/>
              <a:t>st</a:t>
            </a:r>
            <a:r>
              <a:rPr lang="en-GB" dirty="0"/>
              <a:t> December 2022</a:t>
            </a:r>
          </a:p>
          <a:p>
            <a:pPr marL="228600" indent="-228600">
              <a:buAutoNum type="arabicPeriod"/>
            </a:pPr>
            <a:r>
              <a:rPr lang="en-GB" dirty="0"/>
              <a:t>Leading Healthcare Awards 2022 Highly Commended</a:t>
            </a:r>
          </a:p>
          <a:p>
            <a:pPr marL="228600" indent="-228600">
              <a:buAutoNum type="arabicPeriod"/>
            </a:pPr>
            <a:r>
              <a:rPr lang="en-GB" dirty="0"/>
              <a:t>Health Technology Network Awards 2021 Highly Commended </a:t>
            </a:r>
          </a:p>
          <a:p>
            <a:pPr marL="228600" indent="-228600">
              <a:buAutoNum type="arabicPeriod"/>
            </a:pPr>
            <a:endParaRPr lang="en-GB" dirty="0"/>
          </a:p>
        </p:txBody>
      </p:sp>
    </p:spTree>
    <p:extLst>
      <p:ext uri="{BB962C8B-B14F-4D97-AF65-F5344CB8AC3E}">
        <p14:creationId xmlns:p14="http://schemas.microsoft.com/office/powerpoint/2010/main" val="348108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478795E-07A0-4020-ACF6-8F17CBC376C3}" type="datetime1">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536671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3906B0F-A044-4357-A00B-AC1BB461812F}" type="datetime1">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8" name="Picture 2" descr="About Us – Cardiff and Vale University health Board">
            <a:extLst>
              <a:ext uri="{FF2B5EF4-FFF2-40B4-BE49-F238E27FC236}">
                <a16:creationId xmlns:a16="http://schemas.microsoft.com/office/drawing/2014/main" id="{EC5137C8-D47D-4C0F-87A2-D6393BF6602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59348" y="132736"/>
            <a:ext cx="2905117" cy="75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6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AAED73-10D8-483C-9464-B49876851C43}" type="datetime1">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7516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8DAE-2467-319D-C01B-9B39B9C780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1F3E5BC-271C-052C-AE4B-C25A011A8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1FB97C7-48FD-FCFE-5969-480467BA2EE0}"/>
              </a:ext>
            </a:extLst>
          </p:cNvPr>
          <p:cNvSpPr>
            <a:spLocks noGrp="1"/>
          </p:cNvSpPr>
          <p:nvPr>
            <p:ph type="dt" sz="half" idx="10"/>
          </p:nvPr>
        </p:nvSpPr>
        <p:spPr/>
        <p:txBody>
          <a:bodyPr/>
          <a:lstStyle/>
          <a:p>
            <a:pPr defTabSz="457200"/>
            <a:fld id="{7753C940-5D77-E84B-9D24-C7110C4028BB}" type="datetimeFigureOut">
              <a:rPr lang="en-US" smtClean="0">
                <a:solidFill>
                  <a:prstClr val="black">
                    <a:tint val="75000"/>
                  </a:prstClr>
                </a:solidFill>
              </a:rPr>
              <a:pPr defTabSz="457200"/>
              <a:t>11/21/2023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2C760C-C5EB-026F-5814-FFD0D3C58688}"/>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DEF6C4-569C-4D4B-A52E-C1377A4A7220}"/>
              </a:ext>
            </a:extLst>
          </p:cNvPr>
          <p:cNvSpPr>
            <a:spLocks noGrp="1"/>
          </p:cNvSpPr>
          <p:nvPr>
            <p:ph type="sldNum" sz="quarter" idx="12"/>
          </p:nvPr>
        </p:nvSpPr>
        <p:spPr/>
        <p:txBody>
          <a:bodyPr/>
          <a:lstStyle/>
          <a:p>
            <a:pPr defTabSz="457200"/>
            <a:fld id="{E2948567-9021-CD4F-BB3B-E3132DB3A8BC}" type="slidenum">
              <a:rPr lang="en-GB" smtClean="0">
                <a:solidFill>
                  <a:prstClr val="black">
                    <a:tint val="75000"/>
                  </a:prstClr>
                </a:solidFill>
              </a:rPr>
              <a:pPr defTabSz="457200"/>
              <a:t>‹#›</a:t>
            </a:fld>
            <a:endParaRPr lang="en-GB">
              <a:solidFill>
                <a:prstClr val="black">
                  <a:tint val="75000"/>
                </a:prstClr>
              </a:solidFill>
            </a:endParaRPr>
          </a:p>
        </p:txBody>
      </p:sp>
    </p:spTree>
    <p:extLst>
      <p:ext uri="{BB962C8B-B14F-4D97-AF65-F5344CB8AC3E}">
        <p14:creationId xmlns:p14="http://schemas.microsoft.com/office/powerpoint/2010/main" val="1420073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6133-E044-43CB-9C24-3506652AA8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4A0B2E1-DC88-4D00-A4EA-202F7AD589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7EDB4B-46A5-4A2C-8848-9C3CF92DB7C8}"/>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5" name="Footer Placeholder 4">
            <a:extLst>
              <a:ext uri="{FF2B5EF4-FFF2-40B4-BE49-F238E27FC236}">
                <a16:creationId xmlns:a16="http://schemas.microsoft.com/office/drawing/2014/main" id="{1C9E22EE-E815-4293-912B-CECA4B859C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717991-22B7-4F00-9DA0-906B4AD5712B}"/>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334337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A623-8B2F-4007-A2A8-EBC4DB807D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C6529C-C9DE-4C1E-9D0B-3378619F46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5968A3-9968-4DFB-9C62-4FC6AB85ED4C}"/>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5" name="Footer Placeholder 4">
            <a:extLst>
              <a:ext uri="{FF2B5EF4-FFF2-40B4-BE49-F238E27FC236}">
                <a16:creationId xmlns:a16="http://schemas.microsoft.com/office/drawing/2014/main" id="{70BEE967-6FCB-4FCB-89A3-CA7E39D0F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B72025-D818-4E0C-B986-4604D0386B1F}"/>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2250719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3D15-0BE6-4655-B242-5F5456711B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65597C-8476-4E9A-B432-10A38A3B9E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9883AE-31B2-4B88-8CBA-3FCFCE382952}"/>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5" name="Footer Placeholder 4">
            <a:extLst>
              <a:ext uri="{FF2B5EF4-FFF2-40B4-BE49-F238E27FC236}">
                <a16:creationId xmlns:a16="http://schemas.microsoft.com/office/drawing/2014/main" id="{8D8B1FBD-A0C2-46FB-A26E-87CE7A78FA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D4C903-ADDE-459B-90E2-B492C9E37A6B}"/>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2530237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ED1B-6CE1-4FDD-B952-5AAA32D9F0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164FCA-BF4F-499D-B38E-2EEF444F2D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F4963D-A795-4F2E-BFDF-9BF73FD2E8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8D00BD-9116-4D9E-874F-B5006DCA08AB}"/>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6" name="Footer Placeholder 5">
            <a:extLst>
              <a:ext uri="{FF2B5EF4-FFF2-40B4-BE49-F238E27FC236}">
                <a16:creationId xmlns:a16="http://schemas.microsoft.com/office/drawing/2014/main" id="{989E1E83-C1E7-4FA8-9BE4-7C2BDAF9D1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8B9FA1-9C3D-444C-8742-1424EEEFD339}"/>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2928260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E061-141D-4327-A8A2-5544057275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F7C106-1E30-4C0C-9DF7-6F3334F92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C9E4B7-46B6-4C00-BE5D-03A438942A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9E866-E8D0-496A-8DCA-4E130E2D5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57E72F-A790-47A6-B60E-ABE8BA3DFA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374E7A3-04AE-4ADE-A2CA-0580CA763E04}"/>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8" name="Footer Placeholder 7">
            <a:extLst>
              <a:ext uri="{FF2B5EF4-FFF2-40B4-BE49-F238E27FC236}">
                <a16:creationId xmlns:a16="http://schemas.microsoft.com/office/drawing/2014/main" id="{13425215-D3DB-41FD-9D43-206AF6A6882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93FA18-3A36-464B-A3AA-A56DB8EC36D9}"/>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614422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94DF-E024-4888-8CE9-804A784FA8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6F3FA6-FA1C-4A57-BBFC-81F030935627}"/>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4" name="Footer Placeholder 3">
            <a:extLst>
              <a:ext uri="{FF2B5EF4-FFF2-40B4-BE49-F238E27FC236}">
                <a16:creationId xmlns:a16="http://schemas.microsoft.com/office/drawing/2014/main" id="{EFBD7B3A-0FAB-4C2A-AAAF-DC1A052501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D09966-2CC7-4DB3-A805-3C535A34A6E0}"/>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4266509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CEEF6F-3100-41D5-905B-DA5BC7D1606E}"/>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3" name="Footer Placeholder 2">
            <a:extLst>
              <a:ext uri="{FF2B5EF4-FFF2-40B4-BE49-F238E27FC236}">
                <a16:creationId xmlns:a16="http://schemas.microsoft.com/office/drawing/2014/main" id="{0CC36BDF-AFE7-43B4-B82B-0B56436C3E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599EA0-2CFA-4696-8402-C97F9BFAA195}"/>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244480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B2B0A73-B337-4224-9EFE-89D8D90E2ED0}" type="datetime1">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027556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C9BE-B828-4536-AE55-9B97F41D1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FFF538-70A4-4490-A666-7C0BAD875D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A7157C-6688-44F5-B20D-1792FE1BB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DACA19-A169-4E9B-B427-EDFECDF29FEF}"/>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6" name="Footer Placeholder 5">
            <a:extLst>
              <a:ext uri="{FF2B5EF4-FFF2-40B4-BE49-F238E27FC236}">
                <a16:creationId xmlns:a16="http://schemas.microsoft.com/office/drawing/2014/main" id="{2071AE90-DD90-4268-BB3B-1CCAE77D5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3C2DA4-02B8-41A6-9FB8-36E5E6BCE7D6}"/>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3686576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7E98-07C7-4AAD-AE04-CE7093550E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D52DF25-141A-4A20-B1A1-16354CD09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21A5BC-E963-4FD1-92CB-48F8270F9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336544-DC26-4FFA-B88B-9ED1EE56321E}"/>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6" name="Footer Placeholder 5">
            <a:extLst>
              <a:ext uri="{FF2B5EF4-FFF2-40B4-BE49-F238E27FC236}">
                <a16:creationId xmlns:a16="http://schemas.microsoft.com/office/drawing/2014/main" id="{5BAA819C-F41C-46C4-A8A4-E3809AD7F0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33530B-2AC0-4F4B-BFD4-DBA1DC5D6AA7}"/>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3755533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CD64-BAF3-4585-A7DA-15B52DA0D6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B7EC48-BD4D-473C-A386-58AD53A4D3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86477C-0043-4FE9-95A0-CCE7CF6FEBDD}"/>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5" name="Footer Placeholder 4">
            <a:extLst>
              <a:ext uri="{FF2B5EF4-FFF2-40B4-BE49-F238E27FC236}">
                <a16:creationId xmlns:a16="http://schemas.microsoft.com/office/drawing/2014/main" id="{8580E30A-EE62-43D7-9892-71901F496F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D1BD8-0024-4AC5-99EC-F08C4DC10571}"/>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217776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1CAEB-5571-4A93-82C1-A460B26624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D27126-5C89-4A5C-BE97-BF18F669DB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6ABFDD-9350-4EE2-87C4-E141DAC80927}"/>
              </a:ext>
            </a:extLst>
          </p:cNvPr>
          <p:cNvSpPr>
            <a:spLocks noGrp="1"/>
          </p:cNvSpPr>
          <p:nvPr>
            <p:ph type="dt" sz="half" idx="10"/>
          </p:nvPr>
        </p:nvSpPr>
        <p:spPr/>
        <p:txBody>
          <a:bodyPr/>
          <a:lstStyle/>
          <a:p>
            <a:fld id="{281FCF63-A901-43F5-A5B3-1F2D56D12E5B}" type="datetimeFigureOut">
              <a:rPr lang="en-GB" smtClean="0"/>
              <a:t>21/11/2023</a:t>
            </a:fld>
            <a:endParaRPr lang="en-GB"/>
          </a:p>
        </p:txBody>
      </p:sp>
      <p:sp>
        <p:nvSpPr>
          <p:cNvPr id="5" name="Footer Placeholder 4">
            <a:extLst>
              <a:ext uri="{FF2B5EF4-FFF2-40B4-BE49-F238E27FC236}">
                <a16:creationId xmlns:a16="http://schemas.microsoft.com/office/drawing/2014/main" id="{9D9061E4-E85E-4490-9A2F-C53BDA4C9C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CC3955-12F9-43BF-835A-85BEA3535586}"/>
              </a:ext>
            </a:extLst>
          </p:cNvPr>
          <p:cNvSpPr>
            <a:spLocks noGrp="1"/>
          </p:cNvSpPr>
          <p:nvPr>
            <p:ph type="sldNum" sz="quarter" idx="12"/>
          </p:nvPr>
        </p:nvSpPr>
        <p:spPr/>
        <p:txBody>
          <a:bodyPr/>
          <a:lstStyle/>
          <a:p>
            <a:fld id="{7A95C868-3319-4358-928E-43549F916A08}" type="slidenum">
              <a:rPr lang="en-GB" smtClean="0"/>
              <a:t>‹#›</a:t>
            </a:fld>
            <a:endParaRPr lang="en-GB"/>
          </a:p>
        </p:txBody>
      </p:sp>
    </p:spTree>
    <p:extLst>
      <p:ext uri="{BB962C8B-B14F-4D97-AF65-F5344CB8AC3E}">
        <p14:creationId xmlns:p14="http://schemas.microsoft.com/office/powerpoint/2010/main" val="195667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324CA90-09D7-4E65-A492-4F41B4BA4D20}" type="datetime1">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3263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947EE5D-96C1-4B71-BC35-3D92D4391A64}" type="datetime1">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6096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8A7D745-8000-4672-97A8-F093E7ACF01E}" type="datetime1">
              <a:rPr lang="en-US" smtClean="0">
                <a:solidFill>
                  <a:prstClr val="black">
                    <a:tint val="75000"/>
                  </a:prstClr>
                </a:solidFill>
              </a:rPr>
              <a:pPr/>
              <a:t>11/21/2023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8383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7954428-A54B-4614-B454-68083BD9B7BC}" type="datetime1">
              <a:rPr lang="en-US" smtClean="0">
                <a:solidFill>
                  <a:prstClr val="black">
                    <a:tint val="75000"/>
                  </a:prstClr>
                </a:solidFill>
              </a:rPr>
              <a:pPr/>
              <a:t>11/21/2023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7" name="Picture 2" descr="About Us – Cardiff and Vale University health Board">
            <a:extLst>
              <a:ext uri="{FF2B5EF4-FFF2-40B4-BE49-F238E27FC236}">
                <a16:creationId xmlns:a16="http://schemas.microsoft.com/office/drawing/2014/main" id="{BBBEAE03-69A8-48C4-AEA1-FE97E56203C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00375" y="92623"/>
            <a:ext cx="2905117" cy="75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52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5CE49B-B89C-49EB-867A-E989BE44CEEA}" type="datetime1">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pic>
        <p:nvPicPr>
          <p:cNvPr id="6" name="Picture 2" descr="About Us – Cardiff and Vale University health Board">
            <a:extLst>
              <a:ext uri="{FF2B5EF4-FFF2-40B4-BE49-F238E27FC236}">
                <a16:creationId xmlns:a16="http://schemas.microsoft.com/office/drawing/2014/main" id="{5FB7C5A6-E6E2-4921-80C2-E94D125B122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59348" y="132736"/>
            <a:ext cx="2905117" cy="75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6ACB6ED-F7DB-4BE3-9790-53FEBD3F157F}" type="datetime1">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4549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F240897-0FD9-402C-91C0-9041D4DBA9CD}" type="datetime1">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pic>
        <p:nvPicPr>
          <p:cNvPr id="9" name="Picture 2" descr="About Us – Cardiff and Vale University health Board">
            <a:extLst>
              <a:ext uri="{FF2B5EF4-FFF2-40B4-BE49-F238E27FC236}">
                <a16:creationId xmlns:a16="http://schemas.microsoft.com/office/drawing/2014/main" id="{6DC8362B-2A99-42F2-9FEA-A1C21A62D05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59348" y="132736"/>
            <a:ext cx="2905117" cy="75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10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6BC2B-8F0C-4779-A475-16EA215FF783}" type="datetime1">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48567-9021-CD4F-BB3B-E3132DB3A8BC}" type="slidenum">
              <a:rPr>
                <a:solidFill>
                  <a:prstClr val="black">
                    <a:tint val="75000"/>
                  </a:prstClr>
                </a:solidFill>
              </a:rPr>
              <a:pPr/>
              <a:t>‹#›</a:t>
            </a:fld>
            <a:endParaRPr lang="en-US">
              <a:solidFill>
                <a:prstClr val="black">
                  <a:tint val="75000"/>
                </a:prstClr>
              </a:solidFill>
            </a:endParaRPr>
          </a:p>
        </p:txBody>
      </p:sp>
      <p:pic>
        <p:nvPicPr>
          <p:cNvPr id="7" name="Picture 6" descr="Skyline.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976705"/>
            <a:ext cx="12192000" cy="2890567"/>
          </a:xfrm>
          <a:prstGeom prst="rect">
            <a:avLst/>
          </a:prstGeom>
        </p:spPr>
      </p:pic>
      <p:pic>
        <p:nvPicPr>
          <p:cNvPr id="9" name="Picture 2" descr="About Us – Cardiff and Vale University health Board">
            <a:extLst>
              <a:ext uri="{FF2B5EF4-FFF2-40B4-BE49-F238E27FC236}">
                <a16:creationId xmlns:a16="http://schemas.microsoft.com/office/drawing/2014/main" id="{2D666A92-4293-4D96-8C85-864854F1A41A}"/>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200375" y="92623"/>
            <a:ext cx="2905117" cy="75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111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753C940-5D77-E84B-9D24-C7110C4028BB}" type="datetimeFigureOut">
              <a:rPr lang="en-US" smtClean="0">
                <a:solidFill>
                  <a:prstClr val="black">
                    <a:tint val="75000"/>
                  </a:prstClr>
                </a:solidFill>
              </a:rPr>
              <a:pPr defTabSz="457200"/>
              <a:t>11/21/2023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2948567-9021-CD4F-BB3B-E3132DB3A8BC}" type="slidenum">
              <a:rPr lang="en-GB" smtClean="0">
                <a:solidFill>
                  <a:prstClr val="black">
                    <a:tint val="75000"/>
                  </a:prstClr>
                </a:solidFill>
              </a:rPr>
              <a:pPr defTabSz="457200"/>
              <a:t>‹#›</a:t>
            </a:fld>
            <a:endParaRPr lang="en-GB">
              <a:solidFill>
                <a:prstClr val="black">
                  <a:tint val="75000"/>
                </a:prstClr>
              </a:solidFill>
            </a:endParaRPr>
          </a:p>
        </p:txBody>
      </p:sp>
      <p:pic>
        <p:nvPicPr>
          <p:cNvPr id="7" name="Picture 6" descr="Skylin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76707"/>
            <a:ext cx="12192000" cy="2890567"/>
          </a:xfrm>
          <a:prstGeom prst="rect">
            <a:avLst/>
          </a:prstGeom>
        </p:spPr>
      </p:pic>
    </p:spTree>
    <p:extLst>
      <p:ext uri="{BB962C8B-B14F-4D97-AF65-F5344CB8AC3E}">
        <p14:creationId xmlns:p14="http://schemas.microsoft.com/office/powerpoint/2010/main" val="3112168177"/>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AE4002-AC12-44DE-B157-0E49D3EF1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6BAD19-5A6A-413D-B3FD-C8CF60967A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5A2895-D96F-4959-8994-8A14AEFD05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FCF63-A901-43F5-A5B3-1F2D56D12E5B}" type="datetimeFigureOut">
              <a:rPr lang="en-GB" smtClean="0"/>
              <a:t>21/11/2023</a:t>
            </a:fld>
            <a:endParaRPr lang="en-GB"/>
          </a:p>
        </p:txBody>
      </p:sp>
      <p:sp>
        <p:nvSpPr>
          <p:cNvPr id="5" name="Footer Placeholder 4">
            <a:extLst>
              <a:ext uri="{FF2B5EF4-FFF2-40B4-BE49-F238E27FC236}">
                <a16:creationId xmlns:a16="http://schemas.microsoft.com/office/drawing/2014/main" id="{C30F853F-8955-4614-B2DB-6E8FD56EAD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360F40-4657-4A10-9FBB-CA3D4F1CFD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5C868-3319-4358-928E-43549F916A08}" type="slidenum">
              <a:rPr lang="en-GB" smtClean="0"/>
              <a:t>‹#›</a:t>
            </a:fld>
            <a:endParaRPr lang="en-GB"/>
          </a:p>
        </p:txBody>
      </p:sp>
    </p:spTree>
    <p:extLst>
      <p:ext uri="{BB962C8B-B14F-4D97-AF65-F5344CB8AC3E}">
        <p14:creationId xmlns:p14="http://schemas.microsoft.com/office/powerpoint/2010/main" val="32184492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B3-8770-4E6A-B9EF-7F8AC64E7642}"/>
              </a:ext>
            </a:extLst>
          </p:cNvPr>
          <p:cNvSpPr>
            <a:spLocks noGrp="1"/>
          </p:cNvSpPr>
          <p:nvPr>
            <p:ph type="ctrTitle"/>
          </p:nvPr>
        </p:nvSpPr>
        <p:spPr>
          <a:xfrm>
            <a:off x="838200" y="2864908"/>
            <a:ext cx="10363200" cy="1128184"/>
          </a:xfrm>
        </p:spPr>
        <p:txBody>
          <a:bodyPr>
            <a:normAutofit fontScale="90000"/>
          </a:bodyPr>
          <a:lstStyle/>
          <a:p>
            <a:br>
              <a:rPr lang="en-GB" b="1" dirty="0">
                <a:solidFill>
                  <a:srgbClr val="002060"/>
                </a:solidFill>
              </a:rPr>
            </a:br>
            <a:br>
              <a:rPr lang="en-GB" b="1" dirty="0">
                <a:solidFill>
                  <a:srgbClr val="002060"/>
                </a:solidFill>
              </a:rPr>
            </a:br>
            <a:br>
              <a:rPr lang="en-GB" b="1" dirty="0">
                <a:solidFill>
                  <a:srgbClr val="002060"/>
                </a:solidFill>
              </a:rPr>
            </a:br>
            <a:br>
              <a:rPr lang="en-GB" b="1" dirty="0">
                <a:solidFill>
                  <a:srgbClr val="002060"/>
                </a:solidFill>
              </a:rPr>
            </a:br>
            <a:br>
              <a:rPr lang="en-GB" sz="3600" b="1" dirty="0">
                <a:solidFill>
                  <a:srgbClr val="002060"/>
                </a:solidFill>
              </a:rPr>
            </a:br>
            <a:r>
              <a:rPr lang="en-GB" sz="3600" b="1" dirty="0" err="1">
                <a:solidFill>
                  <a:srgbClr val="002060"/>
                </a:solidFill>
              </a:rPr>
              <a:t>Dr.</a:t>
            </a:r>
            <a:r>
              <a:rPr lang="en-GB" sz="3600" b="1" dirty="0">
                <a:solidFill>
                  <a:srgbClr val="002060"/>
                </a:solidFill>
              </a:rPr>
              <a:t> Fiona Jenkins MBE</a:t>
            </a:r>
            <a:br>
              <a:rPr lang="en-GB" sz="3600" b="1" dirty="0">
                <a:solidFill>
                  <a:srgbClr val="002060"/>
                </a:solidFill>
              </a:rPr>
            </a:br>
            <a:r>
              <a:rPr lang="en-GB" sz="3600" b="1" dirty="0">
                <a:solidFill>
                  <a:srgbClr val="002060"/>
                </a:solidFill>
              </a:rPr>
              <a:t> Executive Director Therapies and Health Science </a:t>
            </a:r>
            <a:br>
              <a:rPr lang="en-GB" sz="3600" b="1" dirty="0">
                <a:solidFill>
                  <a:srgbClr val="002060"/>
                </a:solidFill>
              </a:rPr>
            </a:br>
            <a:r>
              <a:rPr lang="en-GB" sz="3600" b="1" dirty="0">
                <a:solidFill>
                  <a:srgbClr val="002060"/>
                </a:solidFill>
              </a:rPr>
              <a:t>Cardiff and Vale UHB</a:t>
            </a:r>
            <a:endParaRPr lang="en-GB" b="1" dirty="0">
              <a:solidFill>
                <a:srgbClr val="002060"/>
              </a:solidFill>
            </a:endParaRPr>
          </a:p>
        </p:txBody>
      </p:sp>
      <p:sp>
        <p:nvSpPr>
          <p:cNvPr id="3" name="Subtitle 2">
            <a:extLst>
              <a:ext uri="{FF2B5EF4-FFF2-40B4-BE49-F238E27FC236}">
                <a16:creationId xmlns:a16="http://schemas.microsoft.com/office/drawing/2014/main" id="{F4234666-7BB5-49A8-AABA-F20E645368BF}"/>
              </a:ext>
            </a:extLst>
          </p:cNvPr>
          <p:cNvSpPr>
            <a:spLocks noGrp="1"/>
          </p:cNvSpPr>
          <p:nvPr>
            <p:ph type="subTitle" idx="1"/>
          </p:nvPr>
        </p:nvSpPr>
        <p:spPr>
          <a:xfrm>
            <a:off x="1333500" y="998621"/>
            <a:ext cx="9372600" cy="2603416"/>
          </a:xfrm>
        </p:spPr>
        <p:txBody>
          <a:bodyPr vert="horz" lIns="91440" tIns="45720" rIns="91440" bIns="45720" rtlCol="0" anchor="t">
            <a:normAutofit lnSpcReduction="10000"/>
          </a:bodyPr>
          <a:lstStyle/>
          <a:p>
            <a:r>
              <a:rPr lang="en-GB" sz="5400" b="1" i="1" dirty="0">
                <a:solidFill>
                  <a:srgbClr val="002060"/>
                </a:solidFill>
                <a:ea typeface="Calibri"/>
                <a:cs typeface="Calibri"/>
              </a:rPr>
              <a:t>Eye Care Services, </a:t>
            </a:r>
          </a:p>
          <a:p>
            <a:r>
              <a:rPr lang="en-GB" sz="5400" b="1" i="1" dirty="0">
                <a:solidFill>
                  <a:srgbClr val="002060"/>
                </a:solidFill>
                <a:ea typeface="Calibri"/>
                <a:cs typeface="Calibri"/>
              </a:rPr>
              <a:t>The National Context</a:t>
            </a:r>
          </a:p>
          <a:p>
            <a:r>
              <a:rPr lang="en-GB" sz="4000" b="1" dirty="0">
                <a:solidFill>
                  <a:srgbClr val="002060"/>
                </a:solidFill>
                <a:ea typeface="Calibri"/>
                <a:cs typeface="Calibri"/>
              </a:rPr>
              <a:t>22/11/23</a:t>
            </a:r>
          </a:p>
          <a:p>
            <a:endParaRPr lang="en-GB" b="1" dirty="0">
              <a:solidFill>
                <a:srgbClr val="002060"/>
              </a:solidFill>
              <a:ea typeface="Calibri"/>
              <a:cs typeface="Calibri"/>
            </a:endParaRPr>
          </a:p>
        </p:txBody>
      </p:sp>
    </p:spTree>
    <p:extLst>
      <p:ext uri="{BB962C8B-B14F-4D97-AF65-F5344CB8AC3E}">
        <p14:creationId xmlns:p14="http://schemas.microsoft.com/office/powerpoint/2010/main" val="3563085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Image Gallery" descr="Image Gallery"/>
          <p:cNvPicPr>
            <a:picLocks noChangeAspect="1"/>
          </p:cNvPicPr>
          <p:nvPr/>
        </p:nvPicPr>
        <p:blipFill>
          <a:blip r:embed="rId3"/>
          <a:srcRect l="156" r="156"/>
          <a:stretch>
            <a:fillRect/>
          </a:stretch>
        </p:blipFill>
        <p:spPr>
          <a:xfrm>
            <a:off x="-37702" y="-41604"/>
            <a:ext cx="12204240" cy="6886394"/>
          </a:xfrm>
          <a:prstGeom prst="rect">
            <a:avLst/>
          </a:prstGeom>
          <a:ln w="12700">
            <a:miter lim="400000"/>
          </a:ln>
        </p:spPr>
      </p:pic>
      <p:pic>
        <p:nvPicPr>
          <p:cNvPr id="8" name="Picture 7">
            <a:extLst>
              <a:ext uri="{FF2B5EF4-FFF2-40B4-BE49-F238E27FC236}">
                <a16:creationId xmlns:a16="http://schemas.microsoft.com/office/drawing/2014/main" id="{77877A9E-B5C2-4F0C-A30A-4AA3AFDFE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251" y="1690485"/>
            <a:ext cx="2586605" cy="3371037"/>
          </a:xfrm>
          <a:prstGeom prst="rect">
            <a:avLst/>
          </a:prstGeom>
        </p:spPr>
      </p:pic>
      <p:sp>
        <p:nvSpPr>
          <p:cNvPr id="96" name="TextBox 10"/>
          <p:cNvSpPr txBox="1"/>
          <p:nvPr/>
        </p:nvSpPr>
        <p:spPr>
          <a:xfrm>
            <a:off x="4874824" y="783689"/>
            <a:ext cx="7254012"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200">
                <a:solidFill>
                  <a:srgbClr val="FFFFFF"/>
                </a:solidFill>
                <a:latin typeface="Arial"/>
                <a:ea typeface="Arial"/>
                <a:cs typeface="Arial"/>
                <a:sym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200" b="0" i="0" u="none" strike="noStrike" kern="1200" cap="none" spc="0" normalizeH="0" baseline="0" noProof="0" dirty="0">
              <a:ln>
                <a:noFill/>
              </a:ln>
              <a:solidFill>
                <a:srgbClr val="FFFFFF"/>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FFF77D6D-A4CF-4D49-B446-DFD03AB410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8001" y="0"/>
            <a:ext cx="4468537" cy="3351403"/>
          </a:xfrm>
          <a:prstGeom prst="rect">
            <a:avLst/>
          </a:prstGeom>
        </p:spPr>
      </p:pic>
      <p:pic>
        <p:nvPicPr>
          <p:cNvPr id="6" name="Picture 2" descr="https://mediwales.com/wp-content/uploads/2022/08/mhorwood_Medi_Wales_021221_184-scaled.jpg">
            <a:extLst>
              <a:ext uri="{FF2B5EF4-FFF2-40B4-BE49-F238E27FC236}">
                <a16:creationId xmlns:a16="http://schemas.microsoft.com/office/drawing/2014/main" id="{C320E2E8-2F5C-4761-8477-35C4C0E1FE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790" y="3259149"/>
            <a:ext cx="4453046" cy="360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5FF7B6E-C852-44B8-9929-8073571025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3138" y="4062106"/>
            <a:ext cx="4188630" cy="2795894"/>
          </a:xfrm>
          <a:prstGeom prst="rect">
            <a:avLst/>
          </a:prstGeom>
        </p:spPr>
      </p:pic>
      <p:pic>
        <p:nvPicPr>
          <p:cNvPr id="1027" name="Picture 1" descr="image001">
            <a:extLst>
              <a:ext uri="{FF2B5EF4-FFF2-40B4-BE49-F238E27FC236}">
                <a16:creationId xmlns:a16="http://schemas.microsoft.com/office/drawing/2014/main" id="{03235073-ABFC-4E35-9594-FB18790C7E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1675" y="57737"/>
            <a:ext cx="1436154" cy="1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277;p35">
            <a:extLst>
              <a:ext uri="{FF2B5EF4-FFF2-40B4-BE49-F238E27FC236}">
                <a16:creationId xmlns:a16="http://schemas.microsoft.com/office/drawing/2014/main" id="{8BCF7AF2-03E4-43B0-B06B-9EDFFB801DF7}"/>
              </a:ext>
            </a:extLst>
          </p:cNvPr>
          <p:cNvPicPr preferRelativeResize="0"/>
          <p:nvPr/>
        </p:nvPicPr>
        <p:blipFill rotWithShape="1">
          <a:blip r:embed="rId9">
            <a:alphaModFix/>
          </a:blip>
          <a:srcRect b="10"/>
          <a:stretch/>
        </p:blipFill>
        <p:spPr>
          <a:xfrm>
            <a:off x="63164" y="48280"/>
            <a:ext cx="1849526" cy="648005"/>
          </a:xfrm>
          <a:prstGeom prst="rect">
            <a:avLst/>
          </a:prstGeom>
          <a:noFill/>
          <a:ln>
            <a:noFill/>
          </a:ln>
        </p:spPr>
      </p:pic>
      <p:sp>
        <p:nvSpPr>
          <p:cNvPr id="97" name="A digitised patient record enabling share care between primary care optometry and ophthalmology"/>
          <p:cNvSpPr txBox="1">
            <a:spLocks noGrp="1"/>
          </p:cNvSpPr>
          <p:nvPr>
            <p:ph type="subTitle" sz="quarter" idx="1"/>
          </p:nvPr>
        </p:nvSpPr>
        <p:spPr>
          <a:xfrm>
            <a:off x="85857" y="297487"/>
            <a:ext cx="3558983" cy="5540838"/>
          </a:xfrm>
          <a:prstGeom prst="rect">
            <a:avLst/>
          </a:prstGeom>
        </p:spPr>
        <p:txBody>
          <a:bodyPr>
            <a:normAutofit/>
          </a:bodyPr>
          <a:lstStyle>
            <a:lvl1pPr algn="l">
              <a:spcBef>
                <a:spcPts val="0"/>
              </a:spcBef>
              <a:defRPr sz="2600">
                <a:solidFill>
                  <a:srgbClr val="FFFFFF"/>
                </a:solidFill>
                <a:latin typeface="Arial"/>
                <a:ea typeface="Arial"/>
                <a:cs typeface="Arial"/>
                <a:sym typeface="Arial"/>
              </a:defRPr>
            </a:lvl1pPr>
          </a:lstStyle>
          <a:p>
            <a:endParaRPr lang="en-GB" dirty="0"/>
          </a:p>
          <a:p>
            <a:endParaRPr lang="en-GB" dirty="0"/>
          </a:p>
          <a:p>
            <a:pPr algn="ctr"/>
            <a:r>
              <a:rPr lang="en-GB" sz="4000" b="1" dirty="0"/>
              <a:t>The “shared care” programme implemented in Cardiff and Vale UHB</a:t>
            </a:r>
          </a:p>
        </p:txBody>
      </p:sp>
      <p:pic>
        <p:nvPicPr>
          <p:cNvPr id="4" name="Picture 3">
            <a:extLst>
              <a:ext uri="{FF2B5EF4-FFF2-40B4-BE49-F238E27FC236}">
                <a16:creationId xmlns:a16="http://schemas.microsoft.com/office/drawing/2014/main" id="{F103B1C9-D52C-44A7-A439-71746C1425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2542" y="1622886"/>
            <a:ext cx="1473709" cy="19649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65798-0087-4DEB-9DF0-E43F94CBC042}"/>
              </a:ext>
            </a:extLst>
          </p:cNvPr>
          <p:cNvSpPr>
            <a:spLocks noGrp="1"/>
          </p:cNvSpPr>
          <p:nvPr>
            <p:ph type="title"/>
          </p:nvPr>
        </p:nvSpPr>
        <p:spPr/>
        <p:txBody>
          <a:bodyPr/>
          <a:lstStyle/>
          <a:p>
            <a:r>
              <a:rPr lang="en-GB" b="1" dirty="0"/>
              <a:t>The Top Award Health Service Journal Digital!</a:t>
            </a:r>
          </a:p>
        </p:txBody>
      </p:sp>
      <p:pic>
        <p:nvPicPr>
          <p:cNvPr id="4" name="Content Placeholder 3">
            <a:extLst>
              <a:ext uri="{FF2B5EF4-FFF2-40B4-BE49-F238E27FC236}">
                <a16:creationId xmlns:a16="http://schemas.microsoft.com/office/drawing/2014/main" id="{F062336E-D0D1-4339-BC09-27BB0A6E21A9}"/>
              </a:ext>
            </a:extLst>
          </p:cNvPr>
          <p:cNvPicPr>
            <a:picLocks noGrp="1" noChangeAspect="1"/>
          </p:cNvPicPr>
          <p:nvPr>
            <p:ph idx="1"/>
          </p:nvPr>
        </p:nvPicPr>
        <p:blipFill>
          <a:blip r:embed="rId2"/>
          <a:stretch>
            <a:fillRect/>
          </a:stretch>
        </p:blipFill>
        <p:spPr>
          <a:xfrm>
            <a:off x="3616960" y="1470025"/>
            <a:ext cx="5283199" cy="5215682"/>
          </a:xfrm>
          <a:prstGeom prst="rect">
            <a:avLst/>
          </a:prstGeom>
        </p:spPr>
      </p:pic>
    </p:spTree>
    <p:extLst>
      <p:ext uri="{BB962C8B-B14F-4D97-AF65-F5344CB8AC3E}">
        <p14:creationId xmlns:p14="http://schemas.microsoft.com/office/powerpoint/2010/main" val="288828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B975-B77B-4035-9D18-D0447A411198}"/>
              </a:ext>
            </a:extLst>
          </p:cNvPr>
          <p:cNvSpPr>
            <a:spLocks noGrp="1"/>
          </p:cNvSpPr>
          <p:nvPr>
            <p:ph type="title"/>
          </p:nvPr>
        </p:nvSpPr>
        <p:spPr/>
        <p:txBody>
          <a:bodyPr/>
          <a:lstStyle/>
          <a:p>
            <a:r>
              <a:rPr lang="en-GB" b="1" dirty="0"/>
              <a:t>And to conclude</a:t>
            </a:r>
          </a:p>
        </p:txBody>
      </p:sp>
      <p:sp>
        <p:nvSpPr>
          <p:cNvPr id="3" name="Content Placeholder 2">
            <a:extLst>
              <a:ext uri="{FF2B5EF4-FFF2-40B4-BE49-F238E27FC236}">
                <a16:creationId xmlns:a16="http://schemas.microsoft.com/office/drawing/2014/main" id="{490359E9-086A-4BD6-A6DC-4A17E597B693}"/>
              </a:ext>
            </a:extLst>
          </p:cNvPr>
          <p:cNvSpPr>
            <a:spLocks noGrp="1"/>
          </p:cNvSpPr>
          <p:nvPr>
            <p:ph idx="1"/>
          </p:nvPr>
        </p:nvSpPr>
        <p:spPr/>
        <p:txBody>
          <a:bodyPr/>
          <a:lstStyle/>
          <a:p>
            <a:r>
              <a:rPr lang="en-GB" dirty="0"/>
              <a:t>There is much improvement needed, the </a:t>
            </a:r>
            <a:r>
              <a:rPr lang="en-GB" dirty="0" err="1"/>
              <a:t>Covid</a:t>
            </a:r>
            <a:r>
              <a:rPr lang="en-GB" dirty="0"/>
              <a:t> pandemic sent us backwards</a:t>
            </a:r>
          </a:p>
          <a:p>
            <a:r>
              <a:rPr lang="en-GB" dirty="0"/>
              <a:t>Primary care reform for eye care is an exciting addition</a:t>
            </a:r>
          </a:p>
          <a:p>
            <a:r>
              <a:rPr lang="en-GB" dirty="0"/>
              <a:t>We need to embrace digital records and referral mechanisms, these systems will connect the whole pathway, and will transform care</a:t>
            </a:r>
          </a:p>
          <a:p>
            <a:r>
              <a:rPr lang="en-GB" dirty="0"/>
              <a:t>We MUST keep our attention on what this means for service users</a:t>
            </a:r>
          </a:p>
          <a:p>
            <a:pPr marL="0" indent="0">
              <a:buNone/>
            </a:pPr>
            <a:endParaRPr lang="en-GB" dirty="0"/>
          </a:p>
        </p:txBody>
      </p:sp>
    </p:spTree>
    <p:extLst>
      <p:ext uri="{BB962C8B-B14F-4D97-AF65-F5344CB8AC3E}">
        <p14:creationId xmlns:p14="http://schemas.microsoft.com/office/powerpoint/2010/main" val="1119471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D882-B9A3-49A2-93AD-9FEF3CDF83D6}"/>
              </a:ext>
            </a:extLst>
          </p:cNvPr>
          <p:cNvSpPr>
            <a:spLocks noGrp="1"/>
          </p:cNvSpPr>
          <p:nvPr>
            <p:ph type="title"/>
          </p:nvPr>
        </p:nvSpPr>
        <p:spPr/>
        <p:txBody>
          <a:bodyPr/>
          <a:lstStyle/>
          <a:p>
            <a:r>
              <a:rPr lang="en-GB" b="1" dirty="0"/>
              <a:t>The items I’ll cover</a:t>
            </a:r>
          </a:p>
        </p:txBody>
      </p:sp>
      <p:sp>
        <p:nvSpPr>
          <p:cNvPr id="3" name="Content Placeholder 2">
            <a:extLst>
              <a:ext uri="{FF2B5EF4-FFF2-40B4-BE49-F238E27FC236}">
                <a16:creationId xmlns:a16="http://schemas.microsoft.com/office/drawing/2014/main" id="{5CD72436-A5CE-4B96-9561-CB0CA4B4903F}"/>
              </a:ext>
            </a:extLst>
          </p:cNvPr>
          <p:cNvSpPr>
            <a:spLocks noGrp="1"/>
          </p:cNvSpPr>
          <p:nvPr>
            <p:ph idx="1"/>
          </p:nvPr>
        </p:nvSpPr>
        <p:spPr/>
        <p:txBody>
          <a:bodyPr/>
          <a:lstStyle/>
          <a:p>
            <a:r>
              <a:rPr lang="en-GB" dirty="0"/>
              <a:t>The national programme for eye care</a:t>
            </a:r>
          </a:p>
          <a:p>
            <a:r>
              <a:rPr lang="en-GB" dirty="0"/>
              <a:t>Key deliverables</a:t>
            </a:r>
          </a:p>
          <a:p>
            <a:r>
              <a:rPr lang="en-GB" dirty="0"/>
              <a:t>Get it right first time</a:t>
            </a:r>
          </a:p>
          <a:p>
            <a:r>
              <a:rPr lang="en-GB" dirty="0"/>
              <a:t>Digital patient record</a:t>
            </a:r>
          </a:p>
          <a:p>
            <a:endParaRPr lang="en-GB" dirty="0"/>
          </a:p>
        </p:txBody>
      </p:sp>
    </p:spTree>
    <p:extLst>
      <p:ext uri="{BB962C8B-B14F-4D97-AF65-F5344CB8AC3E}">
        <p14:creationId xmlns:p14="http://schemas.microsoft.com/office/powerpoint/2010/main" val="277519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F379-79E2-4A18-A352-C428233318A4}"/>
              </a:ext>
            </a:extLst>
          </p:cNvPr>
          <p:cNvSpPr>
            <a:spLocks noGrp="1"/>
          </p:cNvSpPr>
          <p:nvPr>
            <p:ph type="title"/>
          </p:nvPr>
        </p:nvSpPr>
        <p:spPr>
          <a:xfrm>
            <a:off x="172720" y="71120"/>
            <a:ext cx="11846560" cy="1143000"/>
          </a:xfrm>
        </p:spPr>
        <p:txBody>
          <a:bodyPr>
            <a:normAutofit fontScale="90000"/>
          </a:bodyPr>
          <a:lstStyle/>
          <a:p>
            <a:pPr algn="l"/>
            <a:br>
              <a:rPr lang="en-GB" dirty="0"/>
            </a:br>
            <a:r>
              <a:rPr lang="en-GB" sz="4000" b="1" dirty="0"/>
              <a:t>The NHS Executive (Strategic Programme for Planned Care) and Welsh Government eye care priorities: </a:t>
            </a:r>
            <a:endParaRPr lang="en-GB" b="1" dirty="0"/>
          </a:p>
        </p:txBody>
      </p:sp>
      <p:sp>
        <p:nvSpPr>
          <p:cNvPr id="3" name="Content Placeholder 2">
            <a:extLst>
              <a:ext uri="{FF2B5EF4-FFF2-40B4-BE49-F238E27FC236}">
                <a16:creationId xmlns:a16="http://schemas.microsoft.com/office/drawing/2014/main" id="{59C7C0D4-0E36-409C-87A9-0734B0A8B73A}"/>
              </a:ext>
            </a:extLst>
          </p:cNvPr>
          <p:cNvSpPr>
            <a:spLocks noGrp="1"/>
          </p:cNvSpPr>
          <p:nvPr>
            <p:ph idx="1"/>
          </p:nvPr>
        </p:nvSpPr>
        <p:spPr>
          <a:xfrm>
            <a:off x="304800" y="1656081"/>
            <a:ext cx="11582400" cy="4785359"/>
          </a:xfrm>
        </p:spPr>
        <p:txBody>
          <a:bodyPr>
            <a:normAutofit fontScale="92500" lnSpcReduction="10000"/>
          </a:bodyPr>
          <a:lstStyle/>
          <a:p>
            <a:r>
              <a:rPr lang="en-GB" dirty="0"/>
              <a:t>Demand, capacity, activity, and backlog positions </a:t>
            </a:r>
          </a:p>
          <a:p>
            <a:r>
              <a:rPr lang="en-GB" dirty="0"/>
              <a:t>Workforce and training in Ophthalmology </a:t>
            </a:r>
          </a:p>
          <a:p>
            <a:r>
              <a:rPr lang="en-GB" dirty="0"/>
              <a:t>Infrastructure ( including the deployment of a digital patient record) and </a:t>
            </a:r>
          </a:p>
          <a:p>
            <a:r>
              <a:rPr lang="en-GB" dirty="0"/>
              <a:t>Care Pathways to ensure services become more sustainable </a:t>
            </a:r>
          </a:p>
          <a:p>
            <a:r>
              <a:rPr lang="en-GB" dirty="0"/>
              <a:t>Reduction of long waiting times</a:t>
            </a:r>
          </a:p>
          <a:p>
            <a:endParaRPr lang="en-GB" dirty="0"/>
          </a:p>
          <a:p>
            <a:pPr marL="0" indent="0">
              <a:buNone/>
            </a:pPr>
            <a:r>
              <a:rPr lang="en-GB" dirty="0"/>
              <a:t>The first report and recommendations will be provided back to Welsh Government in early 2024, with follow up reports and further work at a sub-specialty level to follow.</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90082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11FD-1538-47D0-8CF8-88A3CA882F0D}"/>
              </a:ext>
            </a:extLst>
          </p:cNvPr>
          <p:cNvSpPr>
            <a:spLocks noGrp="1"/>
          </p:cNvSpPr>
          <p:nvPr>
            <p:ph type="title"/>
          </p:nvPr>
        </p:nvSpPr>
        <p:spPr/>
        <p:txBody>
          <a:bodyPr>
            <a:normAutofit fontScale="90000"/>
          </a:bodyPr>
          <a:lstStyle/>
          <a:p>
            <a:r>
              <a:rPr lang="en-GB" b="1" dirty="0"/>
              <a:t>The National Ophthalmology Clinical Implementation Network (CIN) </a:t>
            </a:r>
          </a:p>
        </p:txBody>
      </p:sp>
      <p:sp>
        <p:nvSpPr>
          <p:cNvPr id="3" name="Content Placeholder 2">
            <a:extLst>
              <a:ext uri="{FF2B5EF4-FFF2-40B4-BE49-F238E27FC236}">
                <a16:creationId xmlns:a16="http://schemas.microsoft.com/office/drawing/2014/main" id="{6BFF410B-6B7F-4263-A61B-EC5138185B76}"/>
              </a:ext>
            </a:extLst>
          </p:cNvPr>
          <p:cNvSpPr>
            <a:spLocks noGrp="1"/>
          </p:cNvSpPr>
          <p:nvPr>
            <p:ph idx="1"/>
          </p:nvPr>
        </p:nvSpPr>
        <p:spPr>
          <a:xfrm>
            <a:off x="609600" y="2490538"/>
            <a:ext cx="10972800" cy="4525963"/>
          </a:xfrm>
        </p:spPr>
        <p:txBody>
          <a:bodyPr/>
          <a:lstStyle/>
          <a:p>
            <a:pPr marL="0" indent="0">
              <a:buNone/>
            </a:pPr>
            <a:r>
              <a:rPr lang="en-GB" sz="4000" dirty="0"/>
              <a:t>Focus on the shorter to medium term improvements and the Getting It Right First Time (GIRFT)  reviews of Glaucoma and Cataract. Rhiannon Reynolds new </a:t>
            </a:r>
            <a:r>
              <a:rPr lang="en-GB" sz="4000" dirty="0" err="1"/>
              <a:t>Llewydd</a:t>
            </a:r>
            <a:r>
              <a:rPr lang="en-GB" sz="4000" dirty="0"/>
              <a:t> ( lead Dr).</a:t>
            </a:r>
          </a:p>
          <a:p>
            <a:pPr marL="0" indent="0">
              <a:buNone/>
            </a:pPr>
            <a:r>
              <a:rPr lang="en-GB" sz="4000" dirty="0"/>
              <a:t>Their key programme priorities and deliverables are</a:t>
            </a:r>
            <a:r>
              <a:rPr lang="en-GB" dirty="0"/>
              <a:t>:</a:t>
            </a:r>
          </a:p>
          <a:p>
            <a:endParaRPr lang="en-GB" dirty="0"/>
          </a:p>
          <a:p>
            <a:endParaRPr lang="en-GB" dirty="0"/>
          </a:p>
        </p:txBody>
      </p:sp>
    </p:spTree>
    <p:extLst>
      <p:ext uri="{BB962C8B-B14F-4D97-AF65-F5344CB8AC3E}">
        <p14:creationId xmlns:p14="http://schemas.microsoft.com/office/powerpoint/2010/main" val="344656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9BDDB2-C316-449C-A902-9E9F81646724}"/>
              </a:ext>
            </a:extLst>
          </p:cNvPr>
          <p:cNvPicPr>
            <a:picLocks noGrp="1" noChangeAspect="1"/>
          </p:cNvPicPr>
          <p:nvPr>
            <p:ph idx="1"/>
          </p:nvPr>
        </p:nvPicPr>
        <p:blipFill>
          <a:blip r:embed="rId2"/>
          <a:stretch>
            <a:fillRect/>
          </a:stretch>
        </p:blipFill>
        <p:spPr>
          <a:xfrm>
            <a:off x="1618040" y="375920"/>
            <a:ext cx="8338760" cy="6493902"/>
          </a:xfrm>
          <a:prstGeom prst="rect">
            <a:avLst/>
          </a:prstGeom>
        </p:spPr>
      </p:pic>
    </p:spTree>
    <p:extLst>
      <p:ext uri="{BB962C8B-B14F-4D97-AF65-F5344CB8AC3E}">
        <p14:creationId xmlns:p14="http://schemas.microsoft.com/office/powerpoint/2010/main" val="38833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E55D-531E-459A-98CE-8E1D4C5C8B5F}"/>
              </a:ext>
            </a:extLst>
          </p:cNvPr>
          <p:cNvSpPr>
            <a:spLocks noGrp="1"/>
          </p:cNvSpPr>
          <p:nvPr>
            <p:ph type="title"/>
          </p:nvPr>
        </p:nvSpPr>
        <p:spPr/>
        <p:txBody>
          <a:bodyPr/>
          <a:lstStyle/>
          <a:p>
            <a:r>
              <a:rPr lang="en-GB" dirty="0"/>
              <a:t>Get it right first time</a:t>
            </a:r>
          </a:p>
        </p:txBody>
      </p:sp>
      <p:sp>
        <p:nvSpPr>
          <p:cNvPr id="3" name="Content Placeholder 2">
            <a:extLst>
              <a:ext uri="{FF2B5EF4-FFF2-40B4-BE49-F238E27FC236}">
                <a16:creationId xmlns:a16="http://schemas.microsoft.com/office/drawing/2014/main" id="{0999C09B-8ED3-4527-AA61-2E6E41F1C3DD}"/>
              </a:ext>
            </a:extLst>
          </p:cNvPr>
          <p:cNvSpPr>
            <a:spLocks noGrp="1"/>
          </p:cNvSpPr>
          <p:nvPr>
            <p:ph idx="1"/>
          </p:nvPr>
        </p:nvSpPr>
        <p:spPr>
          <a:xfrm>
            <a:off x="609600" y="2141622"/>
            <a:ext cx="10972800" cy="4525963"/>
          </a:xfrm>
        </p:spPr>
        <p:txBody>
          <a:bodyPr/>
          <a:lstStyle/>
          <a:p>
            <a:pPr marL="0" indent="0">
              <a:buNone/>
            </a:pPr>
            <a:r>
              <a:rPr lang="en-GB" dirty="0" err="1"/>
              <a:t>GiRFT</a:t>
            </a:r>
            <a:r>
              <a:rPr lang="en-GB" dirty="0"/>
              <a:t> were commissioned to undertake the reviews of all Health Boards and have visited each hospital site. Health Board action plans following the reviews are being completed and the actions will be progressed in monthly meetings with </a:t>
            </a:r>
            <a:r>
              <a:rPr lang="en-GB" dirty="0" err="1"/>
              <a:t>GiRFT</a:t>
            </a:r>
            <a:r>
              <a:rPr lang="en-GB" dirty="0"/>
              <a:t> and NHS Executive colleagues over a six-month period, from September 2023.</a:t>
            </a:r>
          </a:p>
        </p:txBody>
      </p:sp>
    </p:spTree>
    <p:extLst>
      <p:ext uri="{BB962C8B-B14F-4D97-AF65-F5344CB8AC3E}">
        <p14:creationId xmlns:p14="http://schemas.microsoft.com/office/powerpoint/2010/main" val="205734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357C-F042-4220-ACE9-4305460ABCFA}"/>
              </a:ext>
            </a:extLst>
          </p:cNvPr>
          <p:cNvSpPr>
            <a:spLocks noGrp="1"/>
          </p:cNvSpPr>
          <p:nvPr>
            <p:ph type="title"/>
          </p:nvPr>
        </p:nvSpPr>
        <p:spPr>
          <a:xfrm>
            <a:off x="609600" y="81281"/>
            <a:ext cx="10972800" cy="1143000"/>
          </a:xfrm>
        </p:spPr>
        <p:txBody>
          <a:bodyPr/>
          <a:lstStyle/>
          <a:p>
            <a:r>
              <a:rPr lang="en-GB" dirty="0" err="1"/>
              <a:t>GiRFT</a:t>
            </a:r>
            <a:r>
              <a:rPr lang="en-GB" dirty="0"/>
              <a:t> Project Priorities</a:t>
            </a:r>
          </a:p>
        </p:txBody>
      </p:sp>
      <p:sp>
        <p:nvSpPr>
          <p:cNvPr id="3" name="Content Placeholder 2">
            <a:extLst>
              <a:ext uri="{FF2B5EF4-FFF2-40B4-BE49-F238E27FC236}">
                <a16:creationId xmlns:a16="http://schemas.microsoft.com/office/drawing/2014/main" id="{EBAD351D-349D-436B-A4FA-630259B1B891}"/>
              </a:ext>
            </a:extLst>
          </p:cNvPr>
          <p:cNvSpPr>
            <a:spLocks noGrp="1"/>
          </p:cNvSpPr>
          <p:nvPr>
            <p:ph idx="1"/>
          </p:nvPr>
        </p:nvSpPr>
        <p:spPr>
          <a:xfrm>
            <a:off x="132080" y="1127760"/>
            <a:ext cx="11450320" cy="5648959"/>
          </a:xfrm>
        </p:spPr>
        <p:txBody>
          <a:bodyPr>
            <a:normAutofit fontScale="92500" lnSpcReduction="10000"/>
          </a:bodyPr>
          <a:lstStyle/>
          <a:p>
            <a:pPr lvl="1">
              <a:buFont typeface="Symbol" panose="05050102010706020507" pitchFamily="18" charset="2"/>
              <a:buChar char=""/>
              <a:tabLst>
                <a:tab pos="914400" algn="l"/>
              </a:tabLst>
            </a:pPr>
            <a:r>
              <a:rPr lang="en-US" dirty="0">
                <a:latin typeface="Arial" panose="020B0604020202020204" pitchFamily="34" charset="0"/>
                <a:ea typeface="Calibri" panose="020F0502020204030204" pitchFamily="34" charset="0"/>
              </a:rPr>
              <a:t>Provide an overall picture of the specialty and identify outliers.</a:t>
            </a:r>
            <a:endParaRPr lang="en-GB" sz="2400" dirty="0">
              <a:latin typeface="Calibri" panose="020F0502020204030204" pitchFamily="34" charset="0"/>
              <a:ea typeface="Calibri" panose="020F0502020204030204" pitchFamily="34" charset="0"/>
            </a:endParaRPr>
          </a:p>
          <a:p>
            <a:pPr lvl="1">
              <a:buFont typeface="Symbol" panose="05050102010706020507" pitchFamily="18" charset="2"/>
              <a:buChar char=""/>
              <a:tabLst>
                <a:tab pos="914400" algn="l"/>
              </a:tabLst>
            </a:pPr>
            <a:r>
              <a:rPr lang="en-US" dirty="0">
                <a:latin typeface="Arial" panose="020B0604020202020204" pitchFamily="34" charset="0"/>
                <a:ea typeface="Calibri" panose="020F0502020204030204" pitchFamily="34" charset="0"/>
              </a:rPr>
              <a:t>Focus on system and Health Board level to take out unwarranted variation in access to care and the outcomes of care.</a:t>
            </a:r>
            <a:endParaRPr lang="en-GB" sz="2400" dirty="0">
              <a:latin typeface="Calibri" panose="020F0502020204030204" pitchFamily="34" charset="0"/>
              <a:ea typeface="Calibri" panose="020F0502020204030204" pitchFamily="34" charset="0"/>
            </a:endParaRPr>
          </a:p>
          <a:p>
            <a:pPr lvl="1">
              <a:buFont typeface="Symbol" panose="05050102010706020507" pitchFamily="18" charset="2"/>
              <a:buChar char=""/>
              <a:tabLst>
                <a:tab pos="914400" algn="l"/>
              </a:tabLst>
            </a:pPr>
            <a:r>
              <a:rPr lang="en-US" dirty="0">
                <a:latin typeface="Arial" panose="020B0604020202020204" pitchFamily="34" charset="0"/>
                <a:ea typeface="Calibri" panose="020F0502020204030204" pitchFamily="34" charset="0"/>
              </a:rPr>
              <a:t>Drive for ‘top decile’ GIRFT performance of outcomes, productivity and equity of access.</a:t>
            </a:r>
            <a:endParaRPr lang="en-GB" sz="2400" dirty="0">
              <a:latin typeface="Calibri" panose="020F0502020204030204" pitchFamily="34" charset="0"/>
              <a:ea typeface="Calibri" panose="020F0502020204030204" pitchFamily="34" charset="0"/>
            </a:endParaRPr>
          </a:p>
          <a:p>
            <a:pPr lvl="1">
              <a:buFont typeface="Symbol" panose="05050102010706020507" pitchFamily="18" charset="2"/>
              <a:buChar char=""/>
              <a:tabLst>
                <a:tab pos="914400" algn="l"/>
              </a:tabLst>
            </a:pPr>
            <a:r>
              <a:rPr lang="en-US" dirty="0" err="1">
                <a:latin typeface="Arial" panose="020B0604020202020204" pitchFamily="34" charset="0"/>
                <a:ea typeface="Calibri" panose="020F0502020204030204" pitchFamily="34" charset="0"/>
              </a:rPr>
              <a:t>Standardise</a:t>
            </a:r>
            <a:r>
              <a:rPr lang="en-US" dirty="0">
                <a:latin typeface="Arial" panose="020B0604020202020204" pitchFamily="34" charset="0"/>
                <a:ea typeface="Calibri" panose="020F0502020204030204" pitchFamily="34" charset="0"/>
              </a:rPr>
              <a:t> procedure-level clinical pathways in line with the GIRFT pathways which are developed by ‘expert advisory panels’ and supported by professional societies.</a:t>
            </a:r>
            <a:endParaRPr lang="en-GB" sz="2400" dirty="0">
              <a:latin typeface="Calibri" panose="020F0502020204030204" pitchFamily="34" charset="0"/>
              <a:ea typeface="Calibri" panose="020F0502020204030204" pitchFamily="34" charset="0"/>
            </a:endParaRPr>
          </a:p>
          <a:p>
            <a:pPr lvl="1">
              <a:buFont typeface="Symbol" panose="05050102010706020507" pitchFamily="18" charset="2"/>
              <a:buChar char=""/>
              <a:tabLst>
                <a:tab pos="914400" algn="l"/>
              </a:tabLst>
            </a:pPr>
            <a:r>
              <a:rPr lang="en-US" dirty="0">
                <a:latin typeface="Arial" panose="020B0604020202020204" pitchFamily="34" charset="0"/>
                <a:ea typeface="Calibri" panose="020F0502020204030204" pitchFamily="34" charset="0"/>
              </a:rPr>
              <a:t>Review the potential of establishing networks and how this might be done.</a:t>
            </a:r>
            <a:endParaRPr lang="en-GB" sz="2400" dirty="0">
              <a:latin typeface="Calibri" panose="020F0502020204030204" pitchFamily="34" charset="0"/>
              <a:ea typeface="Calibri" panose="020F0502020204030204" pitchFamily="34" charset="0"/>
            </a:endParaRPr>
          </a:p>
          <a:p>
            <a:pPr lvl="1">
              <a:buFont typeface="Symbol" panose="05050102010706020507" pitchFamily="18" charset="2"/>
              <a:buChar char=""/>
              <a:tabLst>
                <a:tab pos="914400" algn="l"/>
              </a:tabLst>
            </a:pPr>
            <a:r>
              <a:rPr lang="en-US" dirty="0">
                <a:latin typeface="Arial" panose="020B0604020202020204" pitchFamily="34" charset="0"/>
                <a:ea typeface="Calibri" panose="020F0502020204030204" pitchFamily="34" charset="0"/>
              </a:rPr>
              <a:t>Agree principles for working across clinical and operational groups e.g., theatre principles.</a:t>
            </a:r>
            <a:endParaRPr lang="en-GB" sz="2400" dirty="0">
              <a:latin typeface="Calibri" panose="020F0502020204030204" pitchFamily="34" charset="0"/>
              <a:ea typeface="Calibri" panose="020F0502020204030204" pitchFamily="34" charset="0"/>
            </a:endParaRPr>
          </a:p>
          <a:p>
            <a:pPr lvl="1">
              <a:buFont typeface="Symbol" panose="05050102010706020507" pitchFamily="18" charset="2"/>
              <a:buChar char=""/>
              <a:tabLst>
                <a:tab pos="914400" algn="l"/>
              </a:tabLst>
            </a:pPr>
            <a:r>
              <a:rPr lang="en-US" dirty="0">
                <a:latin typeface="Arial" panose="020B0604020202020204" pitchFamily="34" charset="0"/>
                <a:ea typeface="Calibri" panose="020F0502020204030204" pitchFamily="34" charset="0"/>
              </a:rPr>
              <a:t>Leave a legacy of sustainable quality improvement by working in partnership with your clinical, operational, and analytical teams.</a:t>
            </a:r>
            <a:endParaRPr lang="en-GB" sz="2400" dirty="0">
              <a:latin typeface="Calibri" panose="020F0502020204030204" pitchFamily="34" charset="0"/>
              <a:ea typeface="Calibri" panose="020F0502020204030204" pitchFamily="34" charset="0"/>
            </a:endParaRPr>
          </a:p>
          <a:p>
            <a:pPr>
              <a:spcAft>
                <a:spcPts val="0"/>
              </a:spcAft>
            </a:pPr>
            <a:endParaRPr lang="en-GB" sz="2800" dirty="0">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161806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CF1C0-FC6E-4222-A6E5-6D492BF6E0C1}"/>
              </a:ext>
            </a:extLst>
          </p:cNvPr>
          <p:cNvSpPr>
            <a:spLocks noGrp="1"/>
          </p:cNvSpPr>
          <p:nvPr>
            <p:ph type="title"/>
          </p:nvPr>
        </p:nvSpPr>
        <p:spPr/>
        <p:txBody>
          <a:bodyPr/>
          <a:lstStyle/>
          <a:p>
            <a:r>
              <a:rPr lang="en-GB" dirty="0"/>
              <a:t>Health Board Recovery Plans</a:t>
            </a:r>
          </a:p>
        </p:txBody>
      </p:sp>
      <p:sp>
        <p:nvSpPr>
          <p:cNvPr id="3" name="Content Placeholder 2">
            <a:extLst>
              <a:ext uri="{FF2B5EF4-FFF2-40B4-BE49-F238E27FC236}">
                <a16:creationId xmlns:a16="http://schemas.microsoft.com/office/drawing/2014/main" id="{65B2CAEE-331E-469E-B67C-D159102B8052}"/>
              </a:ext>
            </a:extLst>
          </p:cNvPr>
          <p:cNvSpPr>
            <a:spLocks noGrp="1"/>
          </p:cNvSpPr>
          <p:nvPr>
            <p:ph idx="1"/>
          </p:nvPr>
        </p:nvSpPr>
        <p:spPr>
          <a:xfrm>
            <a:off x="609600" y="1513841"/>
            <a:ext cx="10972800" cy="4612324"/>
          </a:xfrm>
        </p:spPr>
        <p:txBody>
          <a:bodyPr>
            <a:normAutofit lnSpcReduction="10000"/>
          </a:bodyPr>
          <a:lstStyle/>
          <a:p>
            <a:pPr lvl="0">
              <a:lnSpc>
                <a:spcPct val="105000"/>
              </a:lnSpc>
              <a:buFont typeface="Symbol" panose="05050102010706020507" pitchFamily="18" charset="2"/>
              <a:buChar char=""/>
            </a:pPr>
            <a:r>
              <a:rPr lang="en-GB" dirty="0">
                <a:solidFill>
                  <a:srgbClr val="000000"/>
                </a:solidFill>
                <a:latin typeface="Arial" panose="020B0604020202020204" pitchFamily="34" charset="0"/>
                <a:ea typeface="Times New Roman" panose="02020603050405020304" pitchFamily="18" charset="0"/>
              </a:rPr>
              <a:t>Short term outsourcing / insourcing options</a:t>
            </a:r>
            <a:endParaRPr lang="en-GB" sz="2000" dirty="0">
              <a:solidFill>
                <a:srgbClr val="000000"/>
              </a:solidFill>
              <a:latin typeface="Times New Roman" panose="02020603050405020304" pitchFamily="18" charset="0"/>
              <a:ea typeface="Times New Roman" panose="02020603050405020304" pitchFamily="18" charset="0"/>
            </a:endParaRPr>
          </a:p>
          <a:p>
            <a:pPr lvl="0">
              <a:lnSpc>
                <a:spcPct val="105000"/>
              </a:lnSpc>
              <a:buFont typeface="Symbol" panose="05050102010706020507" pitchFamily="18" charset="2"/>
              <a:buChar char=""/>
            </a:pPr>
            <a:r>
              <a:rPr lang="en-GB" dirty="0">
                <a:solidFill>
                  <a:srgbClr val="000000"/>
                </a:solidFill>
                <a:latin typeface="Arial" panose="020B0604020202020204" pitchFamily="34" charset="0"/>
                <a:ea typeface="Times New Roman" panose="02020603050405020304" pitchFamily="18" charset="0"/>
              </a:rPr>
              <a:t>Regional plans including ‘hub and spoke’ models of care.</a:t>
            </a:r>
            <a:endParaRPr lang="en-GB" sz="2000" dirty="0">
              <a:solidFill>
                <a:srgbClr val="000000"/>
              </a:solidFill>
              <a:latin typeface="Times New Roman" panose="02020603050405020304" pitchFamily="18" charset="0"/>
              <a:ea typeface="Times New Roman" panose="02020603050405020304" pitchFamily="18" charset="0"/>
            </a:endParaRPr>
          </a:p>
          <a:p>
            <a:pPr lvl="0">
              <a:lnSpc>
                <a:spcPct val="105000"/>
              </a:lnSpc>
              <a:buFont typeface="Symbol" panose="05050102010706020507" pitchFamily="18" charset="2"/>
              <a:buChar char=""/>
            </a:pPr>
            <a:r>
              <a:rPr lang="en-GB" dirty="0">
                <a:solidFill>
                  <a:srgbClr val="000000"/>
                </a:solidFill>
                <a:latin typeface="Arial" panose="020B0604020202020204" pitchFamily="34" charset="0"/>
                <a:ea typeface="Times New Roman" panose="02020603050405020304" pitchFamily="18" charset="0"/>
              </a:rPr>
              <a:t>High volume, low complexity centres focussed on reducing the cataract backlog.</a:t>
            </a:r>
            <a:endParaRPr lang="en-GB" sz="2000" dirty="0">
              <a:solidFill>
                <a:srgbClr val="000000"/>
              </a:solidFill>
              <a:latin typeface="Times New Roman" panose="02020603050405020304" pitchFamily="18" charset="0"/>
              <a:ea typeface="Times New Roman" panose="02020603050405020304" pitchFamily="18" charset="0"/>
            </a:endParaRPr>
          </a:p>
          <a:p>
            <a:pPr lvl="0">
              <a:lnSpc>
                <a:spcPct val="105000"/>
              </a:lnSpc>
              <a:buFont typeface="Symbol" panose="05050102010706020507" pitchFamily="18" charset="2"/>
              <a:buChar char=""/>
            </a:pPr>
            <a:r>
              <a:rPr lang="en-GB" dirty="0">
                <a:solidFill>
                  <a:srgbClr val="000000"/>
                </a:solidFill>
                <a:latin typeface="Arial" panose="020B0604020202020204" pitchFamily="34" charset="0"/>
                <a:ea typeface="Times New Roman" panose="02020603050405020304" pitchFamily="18" charset="0"/>
              </a:rPr>
              <a:t>Plans to refine the cataract pathway</a:t>
            </a:r>
          </a:p>
          <a:p>
            <a:pPr lvl="0">
              <a:lnSpc>
                <a:spcPct val="105000"/>
              </a:lnSpc>
              <a:buFont typeface="Symbol" panose="05050102010706020507" pitchFamily="18" charset="2"/>
              <a:buChar char=""/>
            </a:pPr>
            <a:endParaRPr lang="en-GB" sz="2000" dirty="0">
              <a:solidFill>
                <a:srgbClr val="000000"/>
              </a:solidFill>
              <a:latin typeface="Times New Roman" panose="02020603050405020304" pitchFamily="18" charset="0"/>
              <a:ea typeface="Times New Roman" panose="02020603050405020304" pitchFamily="18" charset="0"/>
            </a:endParaRPr>
          </a:p>
          <a:p>
            <a:pPr marL="0" indent="0">
              <a:buNone/>
            </a:pPr>
            <a:r>
              <a:rPr lang="en-GB" dirty="0"/>
              <a:t>Monthly Eye Care performance meetings with Health Boards, some working at a regional level have been established by Welsh Government</a:t>
            </a:r>
          </a:p>
        </p:txBody>
      </p:sp>
    </p:spTree>
    <p:extLst>
      <p:ext uri="{BB962C8B-B14F-4D97-AF65-F5344CB8AC3E}">
        <p14:creationId xmlns:p14="http://schemas.microsoft.com/office/powerpoint/2010/main" val="269484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B18E-CCC1-4FE6-BA0F-54D11FED43FB}"/>
              </a:ext>
            </a:extLst>
          </p:cNvPr>
          <p:cNvSpPr>
            <a:spLocks noGrp="1"/>
          </p:cNvSpPr>
          <p:nvPr>
            <p:ph type="title"/>
          </p:nvPr>
        </p:nvSpPr>
        <p:spPr/>
        <p:txBody>
          <a:bodyPr/>
          <a:lstStyle/>
          <a:p>
            <a:r>
              <a:rPr lang="en-GB" dirty="0"/>
              <a:t>The Eye Care Digital Programme</a:t>
            </a:r>
          </a:p>
        </p:txBody>
      </p:sp>
      <p:sp>
        <p:nvSpPr>
          <p:cNvPr id="3" name="Content Placeholder 2">
            <a:extLst>
              <a:ext uri="{FF2B5EF4-FFF2-40B4-BE49-F238E27FC236}">
                <a16:creationId xmlns:a16="http://schemas.microsoft.com/office/drawing/2014/main" id="{A15D5581-1CAB-466F-BBD5-1A2A4D0AB897}"/>
              </a:ext>
            </a:extLst>
          </p:cNvPr>
          <p:cNvSpPr>
            <a:spLocks noGrp="1"/>
          </p:cNvSpPr>
          <p:nvPr>
            <p:ph idx="1"/>
          </p:nvPr>
        </p:nvSpPr>
        <p:spPr/>
        <p:txBody>
          <a:bodyPr/>
          <a:lstStyle/>
          <a:p>
            <a:r>
              <a:rPr lang="en-GB" dirty="0"/>
              <a:t>The introduction of Open Eyes started pre COVID, but roll out got delayed</a:t>
            </a:r>
          </a:p>
          <a:p>
            <a:r>
              <a:rPr lang="en-GB" dirty="0"/>
              <a:t>Deployed in Cardiff and Vale and CTM UHB</a:t>
            </a:r>
          </a:p>
          <a:p>
            <a:r>
              <a:rPr lang="en-GB" dirty="0"/>
              <a:t>Programme has moved over to DHCW to lead and deploy on a national basis</a:t>
            </a:r>
          </a:p>
          <a:p>
            <a:r>
              <a:rPr lang="en-GB" dirty="0"/>
              <a:t>Programme has been “paused” for 6 months, but should hopefully progress soon.</a:t>
            </a:r>
          </a:p>
        </p:txBody>
      </p:sp>
    </p:spTree>
    <p:extLst>
      <p:ext uri="{BB962C8B-B14F-4D97-AF65-F5344CB8AC3E}">
        <p14:creationId xmlns:p14="http://schemas.microsoft.com/office/powerpoint/2010/main" val="2640797939"/>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2f0c94a-819f-4270-be54-8f20d12c5f78" xsi:nil="true"/>
    <lcf76f155ced4ddcb4097134ff3c332f xmlns="9f514e85-246f-41a1-b936-c863447846eb">
      <Terms xmlns="http://schemas.microsoft.com/office/infopath/2007/PartnerControls"/>
    </lcf76f155ced4ddcb4097134ff3c332f>
    <SharedWithUsers xmlns="32f0c94a-819f-4270-be54-8f20d12c5f78">
      <UserInfo>
        <DisplayName>Ashleigh O'Callaghan (Cardiff and Vale UHB - Strategic &amp; Service Planning)</DisplayName>
        <AccountId>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D4EDDBAEDA9D499B9F6383B73A6704" ma:contentTypeVersion="14" ma:contentTypeDescription="Create a new document." ma:contentTypeScope="" ma:versionID="4743915d41e98c98f4615978c58d433f">
  <xsd:schema xmlns:xsd="http://www.w3.org/2001/XMLSchema" xmlns:xs="http://www.w3.org/2001/XMLSchema" xmlns:p="http://schemas.microsoft.com/office/2006/metadata/properties" xmlns:ns2="32f0c94a-819f-4270-be54-8f20d12c5f78" xmlns:ns3="9f514e85-246f-41a1-b936-c863447846eb" targetNamespace="http://schemas.microsoft.com/office/2006/metadata/properties" ma:root="true" ma:fieldsID="826af1ce431e0e777972d95c8da3311a" ns2:_="" ns3:_="">
    <xsd:import namespace="32f0c94a-819f-4270-be54-8f20d12c5f78"/>
    <xsd:import namespace="9f514e85-246f-41a1-b936-c863447846e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f0c94a-819f-4270-be54-8f20d12c5f7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dfab7ff-493e-4f05-914a-34e092f24bb1}" ma:internalName="TaxCatchAll" ma:showField="CatchAllData" ma:web="32f0c94a-819f-4270-be54-8f20d12c5f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514e85-246f-41a1-b936-c863447846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ab117e7-6f4a-42cd-b5da-bc305b27d27a"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FB0600-E1AB-4414-A002-8F6AE1D7A2C6}">
  <ds:schemaRefs>
    <ds:schemaRef ds:uri="http://schemas.microsoft.com/sharepoint/v3/contenttype/forms"/>
  </ds:schemaRefs>
</ds:datastoreItem>
</file>

<file path=customXml/itemProps2.xml><?xml version="1.0" encoding="utf-8"?>
<ds:datastoreItem xmlns:ds="http://schemas.openxmlformats.org/officeDocument/2006/customXml" ds:itemID="{D6C9D8FF-A022-47D9-9163-45334F3589EC}">
  <ds:schemaRefs>
    <ds:schemaRef ds:uri="http://schemas.microsoft.com/office/infopath/2007/PartnerControls"/>
    <ds:schemaRef ds:uri="http://purl.org/dc/elements/1.1/"/>
    <ds:schemaRef ds:uri="http://www.w3.org/XML/1998/namespace"/>
    <ds:schemaRef ds:uri="http://purl.org/dc/terms/"/>
    <ds:schemaRef ds:uri="http://purl.org/dc/dcmitype/"/>
    <ds:schemaRef ds:uri="238ced8e-5b87-4564-b079-ed6d0507f116"/>
    <ds:schemaRef ds:uri="http://schemas.microsoft.com/office/2006/documentManagement/types"/>
    <ds:schemaRef ds:uri="http://schemas.openxmlformats.org/package/2006/metadata/core-properties"/>
    <ds:schemaRef ds:uri="7f2a109a-dbb2-456e-8998-33242490fa33"/>
    <ds:schemaRef ds:uri="http://schemas.microsoft.com/office/2006/metadata/properties"/>
  </ds:schemaRefs>
</ds:datastoreItem>
</file>

<file path=customXml/itemProps3.xml><?xml version="1.0" encoding="utf-8"?>
<ds:datastoreItem xmlns:ds="http://schemas.openxmlformats.org/officeDocument/2006/customXml" ds:itemID="{987629AA-44E2-4C5C-BB64-0C17D4F15D71}"/>
</file>

<file path=docProps/app.xml><?xml version="1.0" encoding="utf-8"?>
<Properties xmlns="http://schemas.openxmlformats.org/officeDocument/2006/extended-properties" xmlns:vt="http://schemas.openxmlformats.org/officeDocument/2006/docPropsVTypes">
  <TotalTime>133</TotalTime>
  <Words>696</Words>
  <Application>Microsoft Office PowerPoint</Application>
  <PresentationFormat>Widescreen</PresentationFormat>
  <Paragraphs>62</Paragraphs>
  <Slides>12</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Calibri</vt:lpstr>
      <vt:lpstr>Calibri Light</vt:lpstr>
      <vt:lpstr>Symbol</vt:lpstr>
      <vt:lpstr>Times New Roman</vt:lpstr>
      <vt:lpstr>3_Custom Design</vt:lpstr>
      <vt:lpstr>2_Custom Design</vt:lpstr>
      <vt:lpstr>Office Theme</vt:lpstr>
      <vt:lpstr>     Dr. Fiona Jenkins MBE  Executive Director Therapies and Health Science  Cardiff and Vale UHB</vt:lpstr>
      <vt:lpstr>The items I’ll cover</vt:lpstr>
      <vt:lpstr> The NHS Executive (Strategic Programme for Planned Care) and Welsh Government eye care priorities: </vt:lpstr>
      <vt:lpstr>The National Ophthalmology Clinical Implementation Network (CIN) </vt:lpstr>
      <vt:lpstr>PowerPoint Presentation</vt:lpstr>
      <vt:lpstr>Get it right first time</vt:lpstr>
      <vt:lpstr>GiRFT Project Priorities</vt:lpstr>
      <vt:lpstr>Health Board Recovery Plans</vt:lpstr>
      <vt:lpstr>The Eye Care Digital Programme</vt:lpstr>
      <vt:lpstr>PowerPoint Presentation</vt:lpstr>
      <vt:lpstr>The Top Award Health Service Journal Digital!</vt:lpstr>
      <vt:lpstr>And to conclude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Harris (Cardiff and Vale UHB - Exec Dir Planning)</dc:creator>
  <cp:lastModifiedBy>Fiona Jenkins (Cardiff and Vale UHB - Executive HQ)</cp:lastModifiedBy>
  <cp:revision>18</cp:revision>
  <cp:lastPrinted>2022-12-09T10:07:57Z</cp:lastPrinted>
  <dcterms:created xsi:type="dcterms:W3CDTF">2022-12-07T15:09:11Z</dcterms:created>
  <dcterms:modified xsi:type="dcterms:W3CDTF">2023-11-21T14:30:55Z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0x010100D19B33373B5D8A4EAC99EBDA53F9000C</vt:lpwstr>
  </property>
  <property fmtid="{D5CDD505-2E9C-101B-9397-08002B2CF9AE}" pid="3" name="MediaServiceImageTags">
    <vt:lpwstr/>
  </property>
</Properties>
</file>