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1113" r:id="rId6"/>
    <p:sldId id="1117" r:id="rId7"/>
    <p:sldId id="1114" r:id="rId8"/>
    <p:sldId id="111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DDEAD37-6F48-BA37-9AC1-07EE9724C57E}" name="Steve Griffin" initials="SG" userId="S::Steve.Griffin@rnib.org.uk::601bde4b-6601-437b-a628-4c950f2fb4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B04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BCE5AE-9EA9-8546-91C8-9C9814ED0639}" v="4" dt="2023-11-21T15:39:26.464"/>
    <p1510:client id="{DA41D27E-F303-48CD-BDDA-42978AAE2CF6}" v="2" dt="2023-11-21T14:28:58.949"/>
    <p1510:client id="{DDF02141-B378-47E5-A831-247C507A21E0}" v="1" dt="2023-11-21T15:09:16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0544" autoAdjust="0"/>
  </p:normalViewPr>
  <p:slideViewPr>
    <p:cSldViewPr snapToGrid="0">
      <p:cViewPr varScale="1">
        <p:scale>
          <a:sx n="102" d="100"/>
          <a:sy n="102" d="100"/>
        </p:scale>
        <p:origin x="24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9" d="100"/>
          <a:sy n="59" d="100"/>
        </p:scale>
        <p:origin x="252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Dixon" userId="405a06d3-3bec-4708-a7d7-bd702d3982bf" providerId="ADAL" clId="{DDF02141-B378-47E5-A831-247C507A21E0}"/>
    <pc:docChg chg="modSld">
      <pc:chgData name="John Dixon" userId="405a06d3-3bec-4708-a7d7-bd702d3982bf" providerId="ADAL" clId="{DDF02141-B378-47E5-A831-247C507A21E0}" dt="2023-11-21T15:09:25.641" v="4" actId="14100"/>
      <pc:docMkLst>
        <pc:docMk/>
      </pc:docMkLst>
      <pc:sldChg chg="addSp delSp modSp mod">
        <pc:chgData name="John Dixon" userId="405a06d3-3bec-4708-a7d7-bd702d3982bf" providerId="ADAL" clId="{DDF02141-B378-47E5-A831-247C507A21E0}" dt="2023-11-21T15:09:25.641" v="4" actId="14100"/>
        <pc:sldMkLst>
          <pc:docMk/>
          <pc:sldMk cId="2648402691" sldId="1117"/>
        </pc:sldMkLst>
        <pc:spChg chg="del">
          <ac:chgData name="John Dixon" userId="405a06d3-3bec-4708-a7d7-bd702d3982bf" providerId="ADAL" clId="{DDF02141-B378-47E5-A831-247C507A21E0}" dt="2023-11-21T15:09:16.870" v="0" actId="931"/>
          <ac:spMkLst>
            <pc:docMk/>
            <pc:sldMk cId="2648402691" sldId="1117"/>
            <ac:spMk id="3" creationId="{13FFD3EB-38E1-C0FE-6748-5E96E103A043}"/>
          </ac:spMkLst>
        </pc:spChg>
        <pc:picChg chg="add mod">
          <ac:chgData name="John Dixon" userId="405a06d3-3bec-4708-a7d7-bd702d3982bf" providerId="ADAL" clId="{DDF02141-B378-47E5-A831-247C507A21E0}" dt="2023-11-21T15:09:25.641" v="4" actId="14100"/>
          <ac:picMkLst>
            <pc:docMk/>
            <pc:sldMk cId="2648402691" sldId="1117"/>
            <ac:picMk id="5" creationId="{EE4EC9F7-9CCD-A366-6F63-2BD5C1E652B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4A7121-A85C-F27B-0AC2-BBD13B75BB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77F9C1-1C12-36EC-2E40-213B3019CC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C6C52-52B0-456F-8540-224CB3A0950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AC050-E360-3706-4B7F-D639751FD0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CF196-E6C1-758C-D1AE-8DB6F95963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E0DB-D312-4C7D-83FE-2F82B804F0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7420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F377C-7B62-4226-9E68-AF4F1A61A66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6CC6C-8BCB-4B00-87E4-6905247C16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37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6CC6C-8BCB-4B00-87E4-6905247C16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67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6CC6C-8BCB-4B00-87E4-6905247C16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590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6CC6C-8BCB-4B00-87E4-6905247C16B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527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6CC6C-8BCB-4B00-87E4-6905247C16B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3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2614" y="361951"/>
            <a:ext cx="5662964" cy="1339849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406" y="3886200"/>
            <a:ext cx="8114794" cy="118745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63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0" y="369344"/>
            <a:ext cx="5542279" cy="1048293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20" y="1513284"/>
            <a:ext cx="8285080" cy="383341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89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933450"/>
          </a:xfrm>
          <a:prstGeom prst="rect">
            <a:avLst/>
          </a:prstGeom>
        </p:spPr>
        <p:txBody>
          <a:bodyPr anchor="t"/>
          <a:lstStyle>
            <a:lvl1pPr algn="l">
              <a:defRPr sz="3000" b="1" cap="none">
                <a:solidFill>
                  <a:srgbClr val="000000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38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615" y="369344"/>
            <a:ext cx="5682402" cy="1048293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8608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8608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70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615" y="369344"/>
            <a:ext cx="5585212" cy="849855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5139"/>
            <a:ext cx="4040188" cy="809968"/>
          </a:xfrm>
        </p:spPr>
        <p:txBody>
          <a:bodyPr anchor="b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449344"/>
            <a:ext cx="4040188" cy="28973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55139"/>
            <a:ext cx="4041775" cy="809968"/>
          </a:xfrm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449344"/>
            <a:ext cx="4041775" cy="28973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47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615" y="369344"/>
            <a:ext cx="5928618" cy="1048293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765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629"/>
          </a:xfrm>
        </p:spPr>
        <p:txBody>
          <a:bodyPr>
            <a:normAutofit/>
          </a:bodyPr>
          <a:lstStyle>
            <a:lvl1pPr marL="0" indent="0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05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614" y="369344"/>
            <a:ext cx="6038767" cy="1048293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78254"/>
            <a:ext cx="8229600" cy="3490645"/>
          </a:xfrm>
        </p:spPr>
        <p:txBody>
          <a:bodyPr vert="eaVert">
            <a:normAutofit/>
          </a:bodyPr>
          <a:lstStyle>
            <a:lvl1pPr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79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494453"/>
          </a:xfrm>
          <a:prstGeom prst="rect">
            <a:avLst/>
          </a:prstGeom>
        </p:spPr>
        <p:txBody>
          <a:bodyPr vert="eaVert"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4862" y="274638"/>
            <a:ext cx="5492137" cy="54145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61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180809 RNIB_Brand_PPT template v02.pdf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615" y="369344"/>
            <a:ext cx="6252585" cy="4799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82B7C-B2E5-254A-A994-CA5860A3911E}" type="datetimeFigureOut">
              <a:rPr lang="en-US" smtClean="0"/>
              <a:t>11/21/23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000" b="1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998" y="1824915"/>
            <a:ext cx="8507002" cy="1814930"/>
          </a:xfrm>
        </p:spPr>
        <p:txBody>
          <a:bodyPr/>
          <a:lstStyle/>
          <a:p>
            <a:r>
              <a:rPr lang="en-GB" sz="4000" dirty="0">
                <a:solidFill>
                  <a:srgbClr val="EB047C"/>
                </a:solidFill>
              </a:rPr>
              <a:t>Eye care support pathway: </a:t>
            </a:r>
            <a:br>
              <a:rPr lang="en-GB" sz="4000" dirty="0">
                <a:solidFill>
                  <a:srgbClr val="EB047C"/>
                </a:solidFill>
              </a:rPr>
            </a:br>
            <a:r>
              <a:rPr lang="en-GB" sz="4000" dirty="0"/>
              <a:t>access to non-clinical support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6920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C9A4-F455-B9B5-F05D-E2A883A3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150" y="369344"/>
            <a:ext cx="7530919" cy="1048293"/>
          </a:xfrm>
        </p:spPr>
        <p:txBody>
          <a:bodyPr/>
          <a:lstStyle/>
          <a:p>
            <a:r>
              <a:rPr lang="en-GB" dirty="0"/>
              <a:t>Patient experience of pain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B40B-BB51-1129-A753-7EB2B34C8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20" y="1513284"/>
            <a:ext cx="8285080" cy="4975372"/>
          </a:xfrm>
        </p:spPr>
        <p:txBody>
          <a:bodyPr>
            <a:noAutofit/>
          </a:bodyPr>
          <a:lstStyle/>
          <a:p>
            <a:r>
              <a:rPr lang="en-GB" sz="2000" b="0" dirty="0"/>
              <a:t>“I was diagnosed with Retinitis Pigmentosa and told that there was nothing that could be done. I should wait to go blind, and it could happen in a matter of years, months or even weeks. This utterly shattering diagnosis haunted me for years. I was never sign-posted to any services, so never knew anything about an ECLO, rehab, local peer support, technology aids, mobility aids, education support, nothing. </a:t>
            </a:r>
          </a:p>
          <a:p>
            <a:r>
              <a:rPr lang="en-GB" sz="2000" b="0" dirty="0"/>
              <a:t>“I hated my life and went into a quiet state of depression. It took 15 years to finally get sign-posting to vital support, to meet others with my eye condition and others living with a vision impairment. Now in the past decade of learning all about the stages in the pathway, I know about the right kind of support which should be available, and it has enabled me to build my life back up from feeling quite low.”</a:t>
            </a:r>
          </a:p>
        </p:txBody>
      </p:sp>
    </p:spTree>
    <p:extLst>
      <p:ext uri="{BB962C8B-B14F-4D97-AF65-F5344CB8AC3E}">
        <p14:creationId xmlns:p14="http://schemas.microsoft.com/office/powerpoint/2010/main" val="420289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22B02-982F-516D-40C7-522C1D26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A blue and white cover with white text&#10;&#10;Description automatically generated">
            <a:extLst>
              <a:ext uri="{FF2B5EF4-FFF2-40B4-BE49-F238E27FC236}">
                <a16:creationId xmlns:a16="http://schemas.microsoft.com/office/drawing/2014/main" id="{EE4EC9F7-9CCD-A366-6F63-2BD5C1E652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7847" y="18919"/>
            <a:ext cx="4767209" cy="6801112"/>
          </a:xfrm>
        </p:spPr>
      </p:pic>
    </p:spTree>
    <p:extLst>
      <p:ext uri="{BB962C8B-B14F-4D97-AF65-F5344CB8AC3E}">
        <p14:creationId xmlns:p14="http://schemas.microsoft.com/office/powerpoint/2010/main" val="264840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89597-7ACD-5EB4-C1ED-17C2EF754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7" descr="A diagram of a patient's support pathway">
            <a:extLst>
              <a:ext uri="{FF2B5EF4-FFF2-40B4-BE49-F238E27FC236}">
                <a16:creationId xmlns:a16="http://schemas.microsoft.com/office/drawing/2014/main" id="{0CB1C63B-82F6-86D9-16A0-5CC04A3DF9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3837" y="-71994"/>
            <a:ext cx="9431676" cy="6719373"/>
          </a:xfr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44A4843-F37A-A937-87F8-A9BB8F17A984}"/>
              </a:ext>
            </a:extLst>
          </p:cNvPr>
          <p:cNvSpPr/>
          <p:nvPr/>
        </p:nvSpPr>
        <p:spPr>
          <a:xfrm>
            <a:off x="-441789" y="6488656"/>
            <a:ext cx="10099497" cy="369344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310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AC43-DD7F-F2DB-4A58-3C850BBFF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CD34E-AE8B-1746-F3E4-4D358A677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0" dirty="0"/>
              <a:t>Agreement with Wales Council of the Blind to develop implementation plans for Wales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GB" b="0" dirty="0"/>
              <a:t>Wider partnership to develop – volunteers?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GB" b="0" dirty="0"/>
              <a:t>Offer to Welsh Government as sight-loss sector contribution to the development of 3Ps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0" dirty="0"/>
              <a:t>Patient support adopted within revised pathways and new strategies for NHS Wales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658108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4" ma:contentTypeDescription="Create a new document." ma:contentTypeScope="" ma:versionID="4743915d41e98c98f4615978c58d433f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826af1ce431e0e777972d95c8da3311a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2f0c94a-819f-4270-be54-8f20d12c5f78">
      <UserInfo>
        <DisplayName>SharingLinks.3701d12b-58b7-4a05-898f-bee6fa5f5454.Flexible.8d226e96-d71f-49d2-85ac-f6cce2008e8c</DisplayName>
        <AccountId>51</AccountId>
        <AccountType/>
      </UserInfo>
      <UserInfo>
        <DisplayName>Ansley Workman</DisplayName>
        <AccountId>22</AccountId>
        <AccountType/>
      </UserInfo>
      <UserInfo>
        <DisplayName>Mike Harrison</DisplayName>
        <AccountId>206</AccountId>
        <AccountType/>
      </UserInfo>
      <UserInfo>
        <DisplayName>Phil Ambler</DisplayName>
        <AccountId>59</AccountId>
        <AccountType/>
      </UserInfo>
      <UserInfo>
        <DisplayName>Khadija Raza</DisplayName>
        <AccountId>238</AccountId>
        <AccountType/>
      </UserInfo>
      <UserInfo>
        <DisplayName>Joanna Wheeler</DisplayName>
        <AccountId>261</AccountId>
        <AccountType/>
      </UserInfo>
      <UserInfo>
        <DisplayName>Carrie Vanstone</DisplayName>
        <AccountId>174</AccountId>
        <AccountType/>
      </UserInfo>
      <UserInfo>
        <DisplayName>Susan Martin</DisplayName>
        <AccountId>126</AccountId>
        <AccountType/>
      </UserInfo>
      <UserInfo>
        <DisplayName>Mike Wordingham</DisplayName>
        <AccountId>157</AccountId>
        <AccountType/>
      </UserInfo>
      <UserInfo>
        <DisplayName>Gillian Hallard</DisplayName>
        <AccountId>101</AccountId>
        <AccountType/>
      </UserInfo>
      <UserInfo>
        <DisplayName>Gillian Clifford</DisplayName>
        <AccountId>65</AccountId>
        <AccountType/>
      </UserInfo>
      <UserInfo>
        <DisplayName>Liz Williams</DisplayName>
        <AccountId>239</AccountId>
        <AccountType/>
      </UserInfo>
      <UserInfo>
        <DisplayName>Costa Asprou</DisplayName>
        <AccountId>240</AccountId>
        <AccountType/>
      </UserInfo>
      <UserInfo>
        <DisplayName>Laura Jones</DisplayName>
        <AccountId>25</AccountId>
        <AccountType/>
      </UserInfo>
      <UserInfo>
        <DisplayName>James Adams</DisplayName>
        <AccountId>13</AccountId>
        <AccountType/>
      </UserInfo>
      <UserInfo>
        <DisplayName>Robert Shilliday</DisplayName>
        <AccountId>41</AccountId>
        <AccountType/>
      </UserInfo>
      <UserInfo>
        <DisplayName>Steve Griffin</DisplayName>
        <AccountId>57</AccountId>
        <AccountType/>
      </UserInfo>
      <UserInfo>
        <DisplayName>John Dixon</DisplayName>
        <AccountId>72</AccountId>
        <AccountType/>
      </UserInfo>
      <UserInfo>
        <DisplayName>Barry Coates</DisplayName>
        <AccountId>431</AccountId>
        <AccountType/>
      </UserInfo>
      <UserInfo>
        <DisplayName>Nicola Cornwell</DisplayName>
        <AccountId>329</AccountId>
        <AccountType/>
      </UserInfo>
    </SharedWithUsers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3F901979-D814-4F90-9091-4FDE1C7E7E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DCD51D-EF27-4D00-9BFF-4CA39757C2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0c94a-819f-4270-be54-8f20d12c5f78"/>
    <ds:schemaRef ds:uri="9f514e85-246f-41a1-b936-c863447846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0F5044-23A8-4B93-B6A4-7EE6F1C1B8C2}">
  <ds:schemaRefs>
    <ds:schemaRef ds:uri="6f9897b8-e28c-494a-8859-2a353a9689e7"/>
    <ds:schemaRef ds:uri="fa2da8d6-94bb-48fb-96b0-92e96ad2d73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e8420f18-2caf-418a-aedb-71ae8d7c2259"/>
    <ds:schemaRef ds:uri="436d3ec8-aefb-422b-9b43-bdf3a0b62a85"/>
    <ds:schemaRef ds:uri="32f0c94a-819f-4270-be54-8f20d12c5f78"/>
    <ds:schemaRef ds:uri="9f514e85-246f-41a1-b936-c863447846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234</Words>
  <Application>Microsoft Macintosh PowerPoint</Application>
  <PresentationFormat>On-screen Show (4:3)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Eye care support pathway:  access to non-clinical support</vt:lpstr>
      <vt:lpstr>Patient experience of pain points</vt:lpstr>
      <vt:lpstr>PowerPoint Presentation</vt:lpstr>
      <vt:lpstr>PowerPoint Presentation</vt:lpstr>
      <vt:lpstr>Next steps</vt:lpstr>
    </vt:vector>
  </TitlesOfParts>
  <Company>RNIB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Hoste</dc:creator>
  <cp:lastModifiedBy>Richard Bowers</cp:lastModifiedBy>
  <cp:revision>4</cp:revision>
  <dcterms:created xsi:type="dcterms:W3CDTF">2018-09-07T13:47:12Z</dcterms:created>
  <dcterms:modified xsi:type="dcterms:W3CDTF">2023-11-21T15:39:31Z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0x010100A3A1B8482C255D429E5445531029CCB2</vt:lpwstr>
  </property>
  <property fmtid="{D5CDD505-2E9C-101B-9397-08002B2CF9AE}" pid="3" name="Audience">
    <vt:lpwstr>All staff</vt:lpwstr>
  </property>
  <property fmtid="{D5CDD505-2E9C-101B-9397-08002B2CF9AE}" pid="4" name="MediaServiceImageTags">
    <vt:lpwstr/>
  </property>
</Properties>
</file>