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sldIdLst>
    <p:sldId id="301" r:id="rId6"/>
    <p:sldId id="274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8" r:id="rId16"/>
    <p:sldId id="329" r:id="rId17"/>
    <p:sldId id="324" r:id="rId18"/>
    <p:sldId id="325" r:id="rId19"/>
    <p:sldId id="326" r:id="rId20"/>
    <p:sldId id="327" r:id="rId21"/>
    <p:sldId id="30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B6D20F-85C8-562C-D381-90FEC409935D}" name="Hammond, Greg (HSS - Primary Care &amp; Mental Health - Sensory Health)" initials="HG(PC&amp;MHSH" userId="S::Greg.Hammond001@gov.wales::f1589ead-d8ba-47c8-ab21-6edb74a7243d" providerId="AD"/>
  <p188:author id="{217CAE5D-5722-FFF8-88DD-154271B1FA73}" name="Malings, Rebecca (HSS - Primary Care &amp; Mental Health - Sensory Health)" initials="MR(PC&amp;MHSH" userId="S::Rebecca.Malings@gov.wales::fe22ad83-2fe2-4f5d-9c63-d9b0055c57d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sh, Kaylie  (HSS - Primary Care &amp; Health Science)" initials="DK(-PC&amp;HS" lastIdx="1" clrIdx="0">
    <p:extLst>
      <p:ext uri="{19B8F6BF-5375-455C-9EA6-DF929625EA0E}">
        <p15:presenceInfo xmlns:p15="http://schemas.microsoft.com/office/powerpoint/2012/main" userId="S-1-5-21-2431647640-172777305-3518478359-719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E3BF3E-4212-4BE2-B189-44B0EB48CB09}" v="1" dt="2024-10-16T08:57:38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636" autoAdjust="0"/>
  </p:normalViewPr>
  <p:slideViewPr>
    <p:cSldViewPr snapToGrid="0">
      <p:cViewPr varScale="1">
        <p:scale>
          <a:sx n="89" d="100"/>
          <a:sy n="89" d="100"/>
        </p:scale>
        <p:origin x="14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'Sullivan, David (HSCEY - Mental Health &amp; Primary Care - Primary Care)" userId="12c06127-1b18-400e-ae17-d75824de2d03" providerId="ADAL" clId="{36E3BF3E-4212-4BE2-B189-44B0EB48CB09}"/>
    <pc:docChg chg="undo redo custSel addSld delSld modSld sldOrd delMainMaster">
      <pc:chgData name="O'Sullivan, David (HSCEY - Mental Health &amp; Primary Care - Primary Care)" userId="12c06127-1b18-400e-ae17-d75824de2d03" providerId="ADAL" clId="{36E3BF3E-4212-4BE2-B189-44B0EB48CB09}" dt="2024-11-01T11:00:21.793" v="4268" actId="207"/>
      <pc:docMkLst>
        <pc:docMk/>
      </pc:docMkLst>
      <pc:sldChg chg="addSp delSp modSp mod">
        <pc:chgData name="O'Sullivan, David (HSCEY - Mental Health &amp; Primary Care - Primary Care)" userId="12c06127-1b18-400e-ae17-d75824de2d03" providerId="ADAL" clId="{36E3BF3E-4212-4BE2-B189-44B0EB48CB09}" dt="2024-10-16T09:13:05.205" v="1068" actId="255"/>
        <pc:sldMkLst>
          <pc:docMk/>
          <pc:sldMk cId="1625992966" sldId="274"/>
        </pc:sldMkLst>
        <pc:spChg chg="add mod">
          <ac:chgData name="O'Sullivan, David (HSCEY - Mental Health &amp; Primary Care - Primary Care)" userId="12c06127-1b18-400e-ae17-d75824de2d03" providerId="ADAL" clId="{36E3BF3E-4212-4BE2-B189-44B0EB48CB09}" dt="2024-10-16T09:05:47.218" v="510" actId="255"/>
          <ac:spMkLst>
            <pc:docMk/>
            <pc:sldMk cId="1625992966" sldId="274"/>
            <ac:spMk id="4" creationId="{66798D10-1E7E-8382-9234-7576A916EBFA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0:05.258" v="291" actId="14100"/>
          <ac:spMkLst>
            <pc:docMk/>
            <pc:sldMk cId="1625992966" sldId="274"/>
            <ac:spMk id="21" creationId="{445967C5-9FFF-8F42-0ACB-48513C088864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9:45.934" v="289" actId="20577"/>
          <ac:spMkLst>
            <pc:docMk/>
            <pc:sldMk cId="1625992966" sldId="274"/>
            <ac:spMk id="23" creationId="{E5CFEEF6-5CEE-1376-81DC-D137C0FB45AF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13:05.205" v="1068" actId="255"/>
          <ac:spMkLst>
            <pc:docMk/>
            <pc:sldMk cId="1625992966" sldId="274"/>
            <ac:spMk id="27" creationId="{C7A96801-B0A6-8121-D5A5-0A9CA869AB88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4:46.424" v="504" actId="14100"/>
          <ac:spMkLst>
            <pc:docMk/>
            <pc:sldMk cId="1625992966" sldId="274"/>
            <ac:spMk id="28" creationId="{318C7A2C-8403-EC98-DECC-A0733C364923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4:52.480" v="506" actId="1038"/>
          <ac:spMkLst>
            <pc:docMk/>
            <pc:sldMk cId="1625992966" sldId="274"/>
            <ac:spMk id="29" creationId="{A3B8A5A5-723A-A3C5-96A4-635CD01A4471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2:16.192" v="395" actId="20577"/>
          <ac:spMkLst>
            <pc:docMk/>
            <pc:sldMk cId="1625992966" sldId="274"/>
            <ac:spMk id="30" creationId="{EFB1D2FB-EEAD-2676-1753-7D2D0D5F161C}"/>
          </ac:spMkLst>
        </pc:spChg>
        <pc:spChg chg="del">
          <ac:chgData name="O'Sullivan, David (HSCEY - Mental Health &amp; Primary Care - Primary Care)" userId="12c06127-1b18-400e-ae17-d75824de2d03" providerId="ADAL" clId="{36E3BF3E-4212-4BE2-B189-44B0EB48CB09}" dt="2024-10-16T08:58:58.468" v="94" actId="478"/>
          <ac:spMkLst>
            <pc:docMk/>
            <pc:sldMk cId="1625992966" sldId="274"/>
            <ac:spMk id="31" creationId="{4F44E3A7-E11A-6279-9851-67353CBA6116}"/>
          </ac:spMkLst>
        </pc:spChg>
        <pc:spChg chg="del">
          <ac:chgData name="O'Sullivan, David (HSCEY - Mental Health &amp; Primary Care - Primary Care)" userId="12c06127-1b18-400e-ae17-d75824de2d03" providerId="ADAL" clId="{36E3BF3E-4212-4BE2-B189-44B0EB48CB09}" dt="2024-10-16T08:59:05.709" v="95" actId="478"/>
          <ac:spMkLst>
            <pc:docMk/>
            <pc:sldMk cId="1625992966" sldId="274"/>
            <ac:spMk id="32" creationId="{E401B496-F458-D121-389B-CFAC71C701B8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5:58.266" v="512" actId="20577"/>
          <ac:spMkLst>
            <pc:docMk/>
            <pc:sldMk cId="1625992966" sldId="274"/>
            <ac:spMk id="34" creationId="{4BB4C58F-5F76-FCE6-A8D8-B757B0BE33C9}"/>
          </ac:spMkLst>
        </pc:spChg>
        <pc:spChg chg="del">
          <ac:chgData name="O'Sullivan, David (HSCEY - Mental Health &amp; Primary Care - Primary Care)" userId="12c06127-1b18-400e-ae17-d75824de2d03" providerId="ADAL" clId="{36E3BF3E-4212-4BE2-B189-44B0EB48CB09}" dt="2024-10-16T09:02:27.920" v="396" actId="478"/>
          <ac:spMkLst>
            <pc:docMk/>
            <pc:sldMk cId="1625992966" sldId="274"/>
            <ac:spMk id="35" creationId="{D04E0162-32C3-026A-85C0-C20A3465BD00}"/>
          </ac:spMkLst>
        </pc:spChg>
        <pc:cxnChg chg="mod">
          <ac:chgData name="O'Sullivan, David (HSCEY - Mental Health &amp; Primary Care - Primary Care)" userId="12c06127-1b18-400e-ae17-d75824de2d03" providerId="ADAL" clId="{36E3BF3E-4212-4BE2-B189-44B0EB48CB09}" dt="2024-10-16T08:58:55.266" v="93" actId="14100"/>
          <ac:cxnSpMkLst>
            <pc:docMk/>
            <pc:sldMk cId="1625992966" sldId="274"/>
            <ac:cxnSpMk id="25" creationId="{CBA87F03-0288-0724-47B9-B573B09A59D5}"/>
          </ac:cxnSpMkLst>
        </pc:cxnChg>
      </pc:sldChg>
      <pc:sldChg chg="del">
        <pc:chgData name="O'Sullivan, David (HSCEY - Mental Health &amp; Primary Care - Primary Care)" userId="12c06127-1b18-400e-ae17-d75824de2d03" providerId="ADAL" clId="{36E3BF3E-4212-4BE2-B189-44B0EB48CB09}" dt="2024-10-16T08:57:05.350" v="3" actId="2696"/>
        <pc:sldMkLst>
          <pc:docMk/>
          <pc:sldMk cId="1752946171" sldId="292"/>
        </pc:sldMkLst>
      </pc:sldChg>
      <pc:sldChg chg="del">
        <pc:chgData name="O'Sullivan, David (HSCEY - Mental Health &amp; Primary Care - Primary Care)" userId="12c06127-1b18-400e-ae17-d75824de2d03" providerId="ADAL" clId="{36E3BF3E-4212-4BE2-B189-44B0EB48CB09}" dt="2024-10-16T09:43:37.157" v="4134" actId="47"/>
        <pc:sldMkLst>
          <pc:docMk/>
          <pc:sldMk cId="4183499861" sldId="299"/>
        </pc:sldMkLst>
      </pc:sldChg>
      <pc:sldChg chg="modSp mod">
        <pc:chgData name="O'Sullivan, David (HSCEY - Mental Health &amp; Primary Care - Primary Care)" userId="12c06127-1b18-400e-ae17-d75824de2d03" providerId="ADAL" clId="{36E3BF3E-4212-4BE2-B189-44B0EB48CB09}" dt="2024-10-16T08:56:10.694" v="2" actId="20577"/>
        <pc:sldMkLst>
          <pc:docMk/>
          <pc:sldMk cId="1086417377" sldId="301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6:10.694" v="2" actId="20577"/>
          <ac:spMkLst>
            <pc:docMk/>
            <pc:sldMk cId="1086417377" sldId="301"/>
            <ac:spMk id="2" creationId="{61932B1F-0552-561E-3DBF-C583C892ABFC}"/>
          </ac:spMkLst>
        </pc:spChg>
      </pc:sldChg>
      <pc:sldChg chg="del">
        <pc:chgData name="O'Sullivan, David (HSCEY - Mental Health &amp; Primary Care - Primary Care)" userId="12c06127-1b18-400e-ae17-d75824de2d03" providerId="ADAL" clId="{36E3BF3E-4212-4BE2-B189-44B0EB48CB09}" dt="2024-10-16T09:43:47.195" v="4144" actId="47"/>
        <pc:sldMkLst>
          <pc:docMk/>
          <pc:sldMk cId="1703337356" sldId="302"/>
        </pc:sldMkLst>
      </pc:sldChg>
      <pc:sldChg chg="del">
        <pc:chgData name="O'Sullivan, David (HSCEY - Mental Health &amp; Primary Care - Primary Care)" userId="12c06127-1b18-400e-ae17-d75824de2d03" providerId="ADAL" clId="{36E3BF3E-4212-4BE2-B189-44B0EB48CB09}" dt="2024-10-16T09:43:44.679" v="4142" actId="47"/>
        <pc:sldMkLst>
          <pc:docMk/>
          <pc:sldMk cId="1837734360" sldId="303"/>
        </pc:sldMkLst>
      </pc:sldChg>
      <pc:sldChg chg="modSp del mod">
        <pc:chgData name="O'Sullivan, David (HSCEY - Mental Health &amp; Primary Care - Primary Care)" userId="12c06127-1b18-400e-ae17-d75824de2d03" providerId="ADAL" clId="{36E3BF3E-4212-4BE2-B189-44B0EB48CB09}" dt="2024-10-16T09:43:46.262" v="4143" actId="47"/>
        <pc:sldMkLst>
          <pc:docMk/>
          <pc:sldMk cId="2825457342" sldId="304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391" v="5" actId="27636"/>
          <ac:spMkLst>
            <pc:docMk/>
            <pc:sldMk cId="2825457342" sldId="304"/>
            <ac:spMk id="3" creationId="{2D2CBEB0-DB0F-5EF0-6711-C746051A7265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48.020" v="4145" actId="47"/>
        <pc:sldMkLst>
          <pc:docMk/>
          <pc:sldMk cId="3992399726" sldId="306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3992399726" sldId="306"/>
            <ac:spMk id="2" creationId="{89E3198B-BCF7-5815-84F7-E264DD9834CB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3992399726" sldId="306"/>
            <ac:spMk id="3" creationId="{0BEB6047-3E58-391E-523E-6C320E2279CB}"/>
          </ac:spMkLst>
        </pc:spChg>
      </pc:sldChg>
      <pc:sldChg chg="modSp mod">
        <pc:chgData name="O'Sullivan, David (HSCEY - Mental Health &amp; Primary Care - Primary Care)" userId="12c06127-1b18-400e-ae17-d75824de2d03" providerId="ADAL" clId="{36E3BF3E-4212-4BE2-B189-44B0EB48CB09}" dt="2024-10-30T14:15:08.085" v="4173" actId="20577"/>
        <pc:sldMkLst>
          <pc:docMk/>
          <pc:sldMk cId="2725514868" sldId="308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30T14:15:08.085" v="4173" actId="20577"/>
          <ac:spMkLst>
            <pc:docMk/>
            <pc:sldMk cId="2725514868" sldId="308"/>
            <ac:spMk id="3" creationId="{3F43AD13-B69E-05AE-3AC6-D2B842BB7D06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38.599" v="4135" actId="47"/>
        <pc:sldMkLst>
          <pc:docMk/>
          <pc:sldMk cId="3068820076" sldId="309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3068820076" sldId="309"/>
            <ac:spMk id="2" creationId="{9DC750C4-4ED1-3CA5-39AF-99EB4AB20938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3068820076" sldId="309"/>
            <ac:spMk id="3" creationId="{5B0CEC8D-4DD0-1289-CBD1-CE59A0DE1D9F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39.533" v="4136" actId="47"/>
        <pc:sldMkLst>
          <pc:docMk/>
          <pc:sldMk cId="60637460" sldId="310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60637460" sldId="310"/>
            <ac:spMk id="2" creationId="{EA875714-0396-1803-0205-4DCA92A6B6A4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60637460" sldId="310"/>
            <ac:spMk id="3" creationId="{A7CE136E-4759-FF1D-F798-1D5B61273D5E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40.322" v="4137" actId="47"/>
        <pc:sldMkLst>
          <pc:docMk/>
          <pc:sldMk cId="1510099515" sldId="311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510099515" sldId="311"/>
            <ac:spMk id="2" creationId="{00C13FE7-0C0A-F948-27CD-0668DA0D04DC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510099515" sldId="311"/>
            <ac:spMk id="3" creationId="{6ABFA410-FD95-D4C9-68FB-E0EBC377CA16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41.105" v="4138" actId="47"/>
        <pc:sldMkLst>
          <pc:docMk/>
          <pc:sldMk cId="1847948722" sldId="312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847948722" sldId="312"/>
            <ac:spMk id="2" creationId="{78FB2872-03D5-FE9D-2BC3-422A3819B441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847948722" sldId="312"/>
            <ac:spMk id="3" creationId="{DD01C90B-684D-4841-F387-27021C2C0735}"/>
          </ac:spMkLst>
        </pc:spChg>
      </pc:sldChg>
      <pc:sldChg chg="del">
        <pc:chgData name="O'Sullivan, David (HSCEY - Mental Health &amp; Primary Care - Primary Care)" userId="12c06127-1b18-400e-ae17-d75824de2d03" providerId="ADAL" clId="{36E3BF3E-4212-4BE2-B189-44B0EB48CB09}" dt="2024-10-16T09:43:41.921" v="4139" actId="47"/>
        <pc:sldMkLst>
          <pc:docMk/>
          <pc:sldMk cId="49053705" sldId="313"/>
        </pc:sldMkLst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42.726" v="4140" actId="47"/>
        <pc:sldMkLst>
          <pc:docMk/>
          <pc:sldMk cId="4067289052" sldId="314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4067289052" sldId="314"/>
            <ac:spMk id="2" creationId="{D89CBA92-A5C1-1223-41CF-1BA840857D6D}"/>
          </ac:spMkLst>
        </pc:spChg>
      </pc:sldChg>
      <pc:sldChg chg="modSp del">
        <pc:chgData name="O'Sullivan, David (HSCEY - Mental Health &amp; Primary Care - Primary Care)" userId="12c06127-1b18-400e-ae17-d75824de2d03" providerId="ADAL" clId="{36E3BF3E-4212-4BE2-B189-44B0EB48CB09}" dt="2024-10-16T09:43:43.605" v="4141" actId="47"/>
        <pc:sldMkLst>
          <pc:docMk/>
          <pc:sldMk cId="1591046571" sldId="315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591046571" sldId="315"/>
            <ac:spMk id="2" creationId="{7A96D4FA-AA0E-C436-5122-3CC1C95BE3AA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8:57:38.222" v="4"/>
          <ac:spMkLst>
            <pc:docMk/>
            <pc:sldMk cId="1591046571" sldId="315"/>
            <ac:spMk id="3" creationId="{8B8A6FEA-6E9E-D7AD-5528-0B29B5FC40D3}"/>
          </ac:spMkLst>
        </pc:spChg>
      </pc:sldChg>
      <pc:sldChg chg="modSp new mod">
        <pc:chgData name="O'Sullivan, David (HSCEY - Mental Health &amp; Primary Care - Primary Care)" userId="12c06127-1b18-400e-ae17-d75824de2d03" providerId="ADAL" clId="{36E3BF3E-4212-4BE2-B189-44B0EB48CB09}" dt="2024-10-16T09:14:07.861" v="1110" actId="6549"/>
        <pc:sldMkLst>
          <pc:docMk/>
          <pc:sldMk cId="2237266805" sldId="316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14:07.861" v="1110" actId="6549"/>
          <ac:spMkLst>
            <pc:docMk/>
            <pc:sldMk cId="2237266805" sldId="316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09:57.235" v="889" actId="5793"/>
          <ac:spMkLst>
            <pc:docMk/>
            <pc:sldMk cId="2237266805" sldId="316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14:23.952" v="1111"/>
        <pc:sldMkLst>
          <pc:docMk/>
          <pc:sldMk cId="3242145187" sldId="317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14:23.952" v="1111"/>
          <ac:spMkLst>
            <pc:docMk/>
            <pc:sldMk cId="3242145187" sldId="317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12:38.306" v="1065" actId="5793"/>
          <ac:spMkLst>
            <pc:docMk/>
            <pc:sldMk cId="3242145187" sldId="317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16:20.077" v="1417" actId="27636"/>
        <pc:sldMkLst>
          <pc:docMk/>
          <pc:sldMk cId="2730830700" sldId="318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16:20.077" v="1417" actId="27636"/>
          <ac:spMkLst>
            <pc:docMk/>
            <pc:sldMk cId="2730830700" sldId="318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21:15.730" v="1639" actId="20577"/>
        <pc:sldMkLst>
          <pc:docMk/>
          <pc:sldMk cId="1526089363" sldId="319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21:15.730" v="1639" actId="20577"/>
          <ac:spMkLst>
            <pc:docMk/>
            <pc:sldMk cId="1526089363" sldId="319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26:07.622" v="1920" actId="20577"/>
        <pc:sldMkLst>
          <pc:docMk/>
          <pc:sldMk cId="566178227" sldId="320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23:58.586" v="1660" actId="20577"/>
          <ac:spMkLst>
            <pc:docMk/>
            <pc:sldMk cId="566178227" sldId="320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26:07.622" v="1920" actId="20577"/>
          <ac:spMkLst>
            <pc:docMk/>
            <pc:sldMk cId="566178227" sldId="320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28:42.009" v="2262" actId="20577"/>
        <pc:sldMkLst>
          <pc:docMk/>
          <pc:sldMk cId="879766067" sldId="321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28:42.009" v="2262" actId="20577"/>
          <ac:spMkLst>
            <pc:docMk/>
            <pc:sldMk cId="879766067" sldId="321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16T09:31:56.620" v="2591" actId="5793"/>
        <pc:sldMkLst>
          <pc:docMk/>
          <pc:sldMk cId="3920078265" sldId="322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30:37.859" v="2282" actId="20577"/>
          <ac:spMkLst>
            <pc:docMk/>
            <pc:sldMk cId="3920078265" sldId="322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31:56.620" v="2591" actId="5793"/>
          <ac:spMkLst>
            <pc:docMk/>
            <pc:sldMk cId="3920078265" sldId="322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29T16:38:38.199" v="4169" actId="20577"/>
        <pc:sldMkLst>
          <pc:docMk/>
          <pc:sldMk cId="2661587322" sldId="323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29T16:38:38.199" v="4169" actId="20577"/>
          <ac:spMkLst>
            <pc:docMk/>
            <pc:sldMk cId="2661587322" sldId="323"/>
            <ac:spMk id="3" creationId="{DAFA6550-4C91-F5A8-2F29-706A6BA42AB9}"/>
          </ac:spMkLst>
        </pc:spChg>
      </pc:sldChg>
      <pc:sldChg chg="modSp add mod ord">
        <pc:chgData name="O'Sullivan, David (HSCEY - Mental Health &amp; Primary Care - Primary Care)" userId="12c06127-1b18-400e-ae17-d75824de2d03" providerId="ADAL" clId="{36E3BF3E-4212-4BE2-B189-44B0EB48CB09}" dt="2024-10-16T09:41:46.593" v="3938" actId="20578"/>
        <pc:sldMkLst>
          <pc:docMk/>
          <pc:sldMk cId="902688756" sldId="324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35:44.543" v="2919" actId="20577"/>
          <ac:spMkLst>
            <pc:docMk/>
            <pc:sldMk cId="902688756" sldId="324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37:28.954" v="3247" actId="5793"/>
          <ac:spMkLst>
            <pc:docMk/>
            <pc:sldMk cId="902688756" sldId="324"/>
            <ac:spMk id="3" creationId="{DAFA6550-4C91-F5A8-2F29-706A6BA42AB9}"/>
          </ac:spMkLst>
        </pc:spChg>
      </pc:sldChg>
      <pc:sldChg chg="modSp add mod ord">
        <pc:chgData name="O'Sullivan, David (HSCEY - Mental Health &amp; Primary Care - Primary Care)" userId="12c06127-1b18-400e-ae17-d75824de2d03" providerId="ADAL" clId="{36E3BF3E-4212-4BE2-B189-44B0EB48CB09}" dt="2024-10-16T09:41:45.936" v="3937" actId="20578"/>
        <pc:sldMkLst>
          <pc:docMk/>
          <pc:sldMk cId="898182802" sldId="325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39:02.410" v="3563" actId="20577"/>
          <ac:spMkLst>
            <pc:docMk/>
            <pc:sldMk cId="898182802" sldId="325"/>
            <ac:spMk id="3" creationId="{DAFA6550-4C91-F5A8-2F29-706A6BA42AB9}"/>
          </ac:spMkLst>
        </pc:spChg>
      </pc:sldChg>
      <pc:sldChg chg="modSp add del mod">
        <pc:chgData name="O'Sullivan, David (HSCEY - Mental Health &amp; Primary Care - Primary Care)" userId="12c06127-1b18-400e-ae17-d75824de2d03" providerId="ADAL" clId="{36E3BF3E-4212-4BE2-B189-44B0EB48CB09}" dt="2024-10-16T09:41:47.762" v="3939" actId="2696"/>
        <pc:sldMkLst>
          <pc:docMk/>
          <pc:sldMk cId="1339404868" sldId="326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16T09:39:30.363" v="3594" actId="20577"/>
          <ac:spMkLst>
            <pc:docMk/>
            <pc:sldMk cId="1339404868" sldId="326"/>
            <ac:spMk id="2" creationId="{F039AE1A-C311-0CF4-1D02-E48EEF5A6737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0-16T09:41:00.644" v="3931" actId="20577"/>
          <ac:spMkLst>
            <pc:docMk/>
            <pc:sldMk cId="1339404868" sldId="326"/>
            <ac:spMk id="3" creationId="{DAFA6550-4C91-F5A8-2F29-706A6BA42AB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0-30T11:21:22.720" v="4172" actId="20577"/>
        <pc:sldMkLst>
          <pc:docMk/>
          <pc:sldMk cId="1453995994" sldId="327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0-30T11:21:22.720" v="4172" actId="20577"/>
          <ac:spMkLst>
            <pc:docMk/>
            <pc:sldMk cId="1453995994" sldId="327"/>
            <ac:spMk id="3" creationId="{DAFA6550-4C91-F5A8-2F29-706A6BA42AB9}"/>
          </ac:spMkLst>
        </pc:spChg>
      </pc:sldChg>
      <pc:sldChg chg="modSp new mod">
        <pc:chgData name="O'Sullivan, David (HSCEY - Mental Health &amp; Primary Care - Primary Care)" userId="12c06127-1b18-400e-ae17-d75824de2d03" providerId="ADAL" clId="{36E3BF3E-4212-4BE2-B189-44B0EB48CB09}" dt="2024-11-01T10:59:52.466" v="4265" actId="113"/>
        <pc:sldMkLst>
          <pc:docMk/>
          <pc:sldMk cId="3233062939" sldId="328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1-01T10:59:52.466" v="4265" actId="113"/>
          <ac:spMkLst>
            <pc:docMk/>
            <pc:sldMk cId="3233062939" sldId="328"/>
            <ac:spMk id="2" creationId="{713F1100-446D-50B2-6B7A-134F22446902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1-01T10:58:19.713" v="4262"/>
          <ac:spMkLst>
            <pc:docMk/>
            <pc:sldMk cId="3233062939" sldId="328"/>
            <ac:spMk id="3" creationId="{60E6D42E-B18B-29A8-97C1-9527A964F6E9}"/>
          </ac:spMkLst>
        </pc:spChg>
      </pc:sldChg>
      <pc:sldChg chg="modSp add mod">
        <pc:chgData name="O'Sullivan, David (HSCEY - Mental Health &amp; Primary Care - Primary Care)" userId="12c06127-1b18-400e-ae17-d75824de2d03" providerId="ADAL" clId="{36E3BF3E-4212-4BE2-B189-44B0EB48CB09}" dt="2024-11-01T11:00:21.793" v="4268" actId="207"/>
        <pc:sldMkLst>
          <pc:docMk/>
          <pc:sldMk cId="1744807700" sldId="329"/>
        </pc:sldMkLst>
        <pc:spChg chg="mod">
          <ac:chgData name="O'Sullivan, David (HSCEY - Mental Health &amp; Primary Care - Primary Care)" userId="12c06127-1b18-400e-ae17-d75824de2d03" providerId="ADAL" clId="{36E3BF3E-4212-4BE2-B189-44B0EB48CB09}" dt="2024-11-01T11:00:21.793" v="4268" actId="207"/>
          <ac:spMkLst>
            <pc:docMk/>
            <pc:sldMk cId="1744807700" sldId="329"/>
            <ac:spMk id="2" creationId="{713F1100-446D-50B2-6B7A-134F22446902}"/>
          </ac:spMkLst>
        </pc:spChg>
        <pc:spChg chg="mod">
          <ac:chgData name="O'Sullivan, David (HSCEY - Mental Health &amp; Primary Care - Primary Care)" userId="12c06127-1b18-400e-ae17-d75824de2d03" providerId="ADAL" clId="{36E3BF3E-4212-4BE2-B189-44B0EB48CB09}" dt="2024-11-01T10:58:38.574" v="4264" actId="20577"/>
          <ac:spMkLst>
            <pc:docMk/>
            <pc:sldMk cId="1744807700" sldId="329"/>
            <ac:spMk id="3" creationId="{60E6D42E-B18B-29A8-97C1-9527A964F6E9}"/>
          </ac:spMkLst>
        </pc:spChg>
      </pc:sldChg>
      <pc:sldMasterChg chg="del delSldLayout">
        <pc:chgData name="O'Sullivan, David (HSCEY - Mental Health &amp; Primary Care - Primary Care)" userId="12c06127-1b18-400e-ae17-d75824de2d03" providerId="ADAL" clId="{36E3BF3E-4212-4BE2-B189-44B0EB48CB09}" dt="2024-10-16T08:57:05.350" v="3" actId="2696"/>
        <pc:sldMasterMkLst>
          <pc:docMk/>
          <pc:sldMasterMk cId="2734506593" sldId="2147483815"/>
        </pc:sldMasterMkLst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545256423" sldId="2147483816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4110501081" sldId="2147483817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730347392" sldId="2147483818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4133307397" sldId="2147483819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772805386" sldId="2147483820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2173801476" sldId="2147483821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1257344416" sldId="2147483822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070570242" sldId="2147483823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1841868319" sldId="2147483824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1819765511" sldId="2147483825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254253006" sldId="2147483826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3066095827" sldId="2147483827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1155138672" sldId="2147483828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2337699696" sldId="2147483829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599410970" sldId="2147483830"/>
          </pc:sldLayoutMkLst>
        </pc:sldLayoutChg>
        <pc:sldLayoutChg chg="del">
          <pc:chgData name="O'Sullivan, David (HSCEY - Mental Health &amp; Primary Care - Primary Care)" userId="12c06127-1b18-400e-ae17-d75824de2d03" providerId="ADAL" clId="{36E3BF3E-4212-4BE2-B189-44B0EB48CB09}" dt="2024-10-16T08:57:05.350" v="3" actId="2696"/>
          <pc:sldLayoutMkLst>
            <pc:docMk/>
            <pc:sldMasterMk cId="2734506593" sldId="2147483815"/>
            <pc:sldLayoutMk cId="572898302" sldId="214748383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72574-0A4F-42E6-817C-C50B19323EDF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AA13B-C19B-485E-AE90-83C7C5B20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36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8AA13B-C19B-485E-AE90-83C7C5B20B9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81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70000"/>
              </a:lnSpc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238A8E-B9A9-4B78-AA50-29F28EBEF0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191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8AA13B-C19B-485E-AE90-83C7C5B20B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03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23159"/>
            <a:ext cx="9144000" cy="1086803"/>
          </a:xfrm>
        </p:spPr>
        <p:txBody>
          <a:bodyPr anchor="b">
            <a:normAutofit/>
          </a:bodyPr>
          <a:lstStyle>
            <a:lvl1pPr algn="ctr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7DFC-58A8-4476-917E-D7F36E3BF83B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0CEA-B6E4-4B36-997F-98A93A01189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0"/>
            <a:ext cx="1438656" cy="169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9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57A2-A590-41F3-BB42-BCAB7206241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6BB43-47AA-4083-805E-17C22FD7D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55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7DFC-58A8-4476-917E-D7F36E3BF83B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F0CEA-B6E4-4B36-997F-98A93A011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1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1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2B1F-0552-561E-3DBF-C583C892A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New Service Models and Integration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3AD13-B69E-05AE-3AC6-D2B842BB7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900" y="4486728"/>
            <a:ext cx="10693400" cy="1507672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David O’Sullivan OBE - Chief Optometric Adviser, Welsh Government</a:t>
            </a:r>
          </a:p>
        </p:txBody>
      </p:sp>
    </p:spTree>
    <p:extLst>
      <p:ext uri="{BB962C8B-B14F-4D97-AF65-F5344CB8AC3E}">
        <p14:creationId xmlns:p14="http://schemas.microsoft.com/office/powerpoint/2010/main" val="1086417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Monitoring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821"/>
            <a:ext cx="10515600" cy="4721142"/>
          </a:xfrm>
        </p:spPr>
        <p:txBody>
          <a:bodyPr>
            <a:normAutofit/>
          </a:bodyPr>
          <a:lstStyle/>
          <a:p>
            <a:r>
              <a:rPr lang="en-GB" sz="4000" dirty="0"/>
              <a:t>Low risk of progression/harm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Optometrists with higher qualifications skills</a:t>
            </a:r>
          </a:p>
          <a:p>
            <a:r>
              <a:rPr lang="en-GB" sz="4000" dirty="0"/>
              <a:t>Closer to home</a:t>
            </a:r>
          </a:p>
          <a:p>
            <a:r>
              <a:rPr lang="en-GB" sz="4000" dirty="0"/>
              <a:t>Follow up appointments on time</a:t>
            </a:r>
          </a:p>
          <a:p>
            <a:r>
              <a:rPr lang="en-GB" sz="4000" dirty="0"/>
              <a:t>Access to advice / referral if needed</a:t>
            </a:r>
          </a:p>
          <a:p>
            <a:r>
              <a:rPr lang="en-GB" sz="4000" dirty="0"/>
              <a:t>Extended eye care team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61587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1100-446D-50B2-6B7A-134F22446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GB" sz="4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Non-Clinical Pathways 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6D42E-B18B-29A8-97C1-9527A964F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mportance of patient support, with the third sector as integral to its success.</a:t>
            </a:r>
          </a:p>
          <a:p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GB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uilding on the firm foundations provided by Eye Care Liaison Officers working in hospital eye clinics throughout Wales</a:t>
            </a:r>
          </a:p>
          <a:p>
            <a:r>
              <a:rPr lang="en-GB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Wales was the first UK nation to achieve 100% coverage in hospital eye services – provided by RNIB, Sight Life and Sight Cymru or directly employed by the NHS</a:t>
            </a:r>
          </a:p>
          <a:p>
            <a:r>
              <a:rPr lang="en-GB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year, in particular is one that provides an additional reason to celebrate ECLOs, as it’s the 30</a:t>
            </a:r>
            <a:r>
              <a:rPr lang="en-GB" sz="2800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lang="en-GB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anniversary of the service’s creation in 1984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062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1100-446D-50B2-6B7A-134F22446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Non-Clinical Pathways 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6D42E-B18B-29A8-97C1-9527A964F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31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ECLOs act as a critical link between clinical, social care and third sector services.</a:t>
            </a:r>
          </a:p>
          <a:p>
            <a:r>
              <a:rPr lang="en-GB" sz="3100" dirty="0"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en-GB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 a patient experience perspective, during 2023 5,784 patients received ECLO support, and: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82% of patients agreed they had a better understanding of their condition and what it meant to them.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89% of patients had a better understanding of the treatment they were receiving/ due to receive.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72% of patients agreed they were more able to manage the impact of their condition.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80% of patients agreed they were more positive about the future.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807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Patient Expectations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sz="4000" dirty="0"/>
              <a:t>All Human- want to see the top expert to diagnose and treat.</a:t>
            </a:r>
          </a:p>
          <a:p>
            <a:endParaRPr lang="en-GB" sz="4000" dirty="0"/>
          </a:p>
          <a:p>
            <a:r>
              <a:rPr lang="en-GB" sz="4000" dirty="0"/>
              <a:t>Patients to be seen by right person at the right time in the right place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Timing is everything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902688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Patient Expectations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sz="4000" dirty="0"/>
              <a:t>Culture shift- not all patients will see a doctor.</a:t>
            </a:r>
          </a:p>
          <a:p>
            <a:endParaRPr lang="en-GB" sz="4000" dirty="0"/>
          </a:p>
          <a:p>
            <a:r>
              <a:rPr lang="en-GB" sz="4000" dirty="0"/>
              <a:t>Experience in other medical specialities- Diabetes now managed largely by GP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For eyecare Optometrists are the GP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898182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Conclusion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sz="4000" dirty="0"/>
              <a:t>Eye care is one single pathway.</a:t>
            </a:r>
          </a:p>
          <a:p>
            <a:endParaRPr lang="en-GB" sz="4000" dirty="0"/>
          </a:p>
          <a:p>
            <a:r>
              <a:rPr lang="en-GB" sz="4000" dirty="0"/>
              <a:t>One team wherever they are based, hospital or high street.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Everyone in the team has a role to play as do patients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39404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Conclusion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sz="4000" dirty="0"/>
              <a:t>Ensure the appropriate skills are used in the right place.</a:t>
            </a:r>
          </a:p>
          <a:p>
            <a:endParaRPr lang="en-GB" sz="4000" dirty="0"/>
          </a:p>
          <a:p>
            <a:r>
              <a:rPr lang="en-GB" sz="4000" dirty="0"/>
              <a:t>Improve access</a:t>
            </a:r>
          </a:p>
          <a:p>
            <a:endParaRPr lang="en-GB" sz="4000" dirty="0"/>
          </a:p>
          <a:p>
            <a:r>
              <a:rPr lang="en-GB" sz="4000" dirty="0"/>
              <a:t>Right person, right time, right place.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53995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2B1F-0552-561E-3DBF-C583C892A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0225"/>
            <a:ext cx="9144000" cy="2686503"/>
          </a:xfrm>
        </p:spPr>
        <p:txBody>
          <a:bodyPr>
            <a:normAutofit/>
          </a:bodyPr>
          <a:lstStyle/>
          <a:p>
            <a:r>
              <a:rPr kumimoji="0" lang="en-GB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Diolch</a:t>
            </a: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GB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yn</a:t>
            </a: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GB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Fawr</a:t>
            </a:r>
            <a:b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3AD13-B69E-05AE-3AC6-D2B842BB7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900" y="4486728"/>
            <a:ext cx="10693400" cy="1507672"/>
          </a:xfrm>
        </p:spPr>
        <p:txBody>
          <a:bodyPr>
            <a:normAutofit/>
          </a:bodyPr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1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95">
            <a:extLst>
              <a:ext uri="{FF2B5EF4-FFF2-40B4-BE49-F238E27FC236}">
                <a16:creationId xmlns:a16="http://schemas.microsoft.com/office/drawing/2014/main" id="{445967C5-9FFF-8F42-0ACB-48513C088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947" y="1640831"/>
            <a:ext cx="5419161" cy="467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endParaRPr lang="en-US" sz="5600" dirty="0">
              <a:solidFill>
                <a:srgbClr val="009DDC"/>
              </a:solidFill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sp>
        <p:nvSpPr>
          <p:cNvPr id="23" name="Shape 295">
            <a:extLst>
              <a:ext uri="{FF2B5EF4-FFF2-40B4-BE49-F238E27FC236}">
                <a16:creationId xmlns:a16="http://schemas.microsoft.com/office/drawing/2014/main" id="{E5CFEEF6-5CEE-1376-81DC-D137C0FB4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7" y="1360966"/>
            <a:ext cx="5756145" cy="5148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94C300-53AA-A42B-5776-678114B7851C}"/>
              </a:ext>
            </a:extLst>
          </p:cNvPr>
          <p:cNvCxnSpPr/>
          <p:nvPr/>
        </p:nvCxnSpPr>
        <p:spPr>
          <a:xfrm>
            <a:off x="6032376" y="1190999"/>
            <a:ext cx="0" cy="566700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A87F03-0288-0724-47B9-B573B09A59D5}"/>
              </a:ext>
            </a:extLst>
          </p:cNvPr>
          <p:cNvCxnSpPr>
            <a:cxnSpLocks/>
          </p:cNvCxnSpPr>
          <p:nvPr/>
        </p:nvCxnSpPr>
        <p:spPr>
          <a:xfrm>
            <a:off x="6032372" y="4050730"/>
            <a:ext cx="4635628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E8D8F51-8262-8F15-C257-6F134BEBC976}"/>
              </a:ext>
            </a:extLst>
          </p:cNvPr>
          <p:cNvCxnSpPr/>
          <p:nvPr/>
        </p:nvCxnSpPr>
        <p:spPr>
          <a:xfrm>
            <a:off x="1524000" y="1190997"/>
            <a:ext cx="91440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295">
            <a:extLst>
              <a:ext uri="{FF2B5EF4-FFF2-40B4-BE49-F238E27FC236}">
                <a16:creationId xmlns:a16="http://schemas.microsoft.com/office/drawing/2014/main" id="{C7A96801-B0A6-8121-D5A5-0A9CA869A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354" y="260079"/>
            <a:ext cx="7691810" cy="599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  <a:sym typeface="Avenir Book" charset="0"/>
              </a:rPr>
              <a:t>A Transformative Approach to Eye Care</a:t>
            </a:r>
          </a:p>
        </p:txBody>
      </p:sp>
      <p:sp>
        <p:nvSpPr>
          <p:cNvPr id="28" name="Shape 295">
            <a:extLst>
              <a:ext uri="{FF2B5EF4-FFF2-40B4-BE49-F238E27FC236}">
                <a16:creationId xmlns:a16="http://schemas.microsoft.com/office/drawing/2014/main" id="{318C7A2C-8403-EC98-DECC-A0733C364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641" y="4208114"/>
            <a:ext cx="4184674" cy="237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algn="ctr"/>
            <a:endParaRPr lang="en-US" sz="2200" dirty="0">
              <a:solidFill>
                <a:srgbClr val="009DDC"/>
              </a:solidFill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sp>
        <p:nvSpPr>
          <p:cNvPr id="29" name="Shape 294">
            <a:extLst>
              <a:ext uri="{FF2B5EF4-FFF2-40B4-BE49-F238E27FC236}">
                <a16:creationId xmlns:a16="http://schemas.microsoft.com/office/drawing/2014/main" id="{A3B8A5A5-723A-A3C5-96A4-635CD01A4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692" y="4294978"/>
            <a:ext cx="5671425" cy="266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endParaRPr lang="en-US" sz="1500" b="1" dirty="0">
              <a:solidFill>
                <a:srgbClr val="919191"/>
              </a:solidFill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  <a:p>
            <a:pPr marL="241093" indent="-241093">
              <a:lnSpc>
                <a:spcPct val="150000"/>
              </a:lnSpc>
              <a:buFont typeface="Wingdings" charset="0"/>
              <a:buChar char="Ø"/>
            </a:pPr>
            <a:endParaRPr lang="en-US" sz="1500" b="1" dirty="0">
              <a:solidFill>
                <a:srgbClr val="919191"/>
              </a:solidFill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sp>
        <p:nvSpPr>
          <p:cNvPr id="30" name="Shape 295">
            <a:extLst>
              <a:ext uri="{FF2B5EF4-FFF2-40B4-BE49-F238E27FC236}">
                <a16:creationId xmlns:a16="http://schemas.microsoft.com/office/drawing/2014/main" id="{EFB1D2FB-EEAD-2676-1753-7D2D0D5F1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79" y="1372998"/>
            <a:ext cx="5190561" cy="4453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Avenir Book" charset="0"/>
              </a:rPr>
              <a:t>Transformational change in optometry.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Avenir Book" charset="0"/>
              </a:rPr>
              <a:t>Pathways now in place across Wales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sp>
        <p:nvSpPr>
          <p:cNvPr id="33" name="Shape 295">
            <a:extLst>
              <a:ext uri="{FF2B5EF4-FFF2-40B4-BE49-F238E27FC236}">
                <a16:creationId xmlns:a16="http://schemas.microsoft.com/office/drawing/2014/main" id="{DBFA9E9F-6A89-80A2-6FA5-CE58F7BC1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9" y="1640831"/>
            <a:ext cx="642700" cy="1177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endParaRPr lang="en-US" sz="5600" dirty="0">
              <a:solidFill>
                <a:srgbClr val="009DDC"/>
              </a:solidFill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</p:txBody>
      </p:sp>
      <p:sp>
        <p:nvSpPr>
          <p:cNvPr id="34" name="Shape 297">
            <a:extLst>
              <a:ext uri="{FF2B5EF4-FFF2-40B4-BE49-F238E27FC236}">
                <a16:creationId xmlns:a16="http://schemas.microsoft.com/office/drawing/2014/main" id="{4BB4C58F-5F76-FCE6-A8D8-B757B0BE3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626" y="1265828"/>
            <a:ext cx="5430790" cy="2453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Avenir Book" charset="0"/>
              </a:rPr>
              <a:t>Work to 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  <a:sym typeface="Avenir Book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Avenir Book" charset="0"/>
              </a:rPr>
              <a:t>Workforce increasing in size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798D10-1E7E-8382-9234-7576A916EBFA}"/>
              </a:ext>
            </a:extLst>
          </p:cNvPr>
          <p:cNvSpPr txBox="1"/>
          <p:nvPr/>
        </p:nvSpPr>
        <p:spPr>
          <a:xfrm>
            <a:off x="6159625" y="4916472"/>
            <a:ext cx="555913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venir Book" charset="0"/>
              </a:rPr>
              <a:t>Supporting growth across each health board</a:t>
            </a:r>
          </a:p>
        </p:txBody>
      </p:sp>
    </p:spTree>
    <p:extLst>
      <p:ext uri="{BB962C8B-B14F-4D97-AF65-F5344CB8AC3E}">
        <p14:creationId xmlns:p14="http://schemas.microsoft.com/office/powerpoint/2010/main" val="162599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Can Patients Expect- A look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Look back at previous pathways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Historic role of the optometrist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Eye Health issues referred to consultant ophthalmologist in the hospital</a:t>
            </a:r>
          </a:p>
        </p:txBody>
      </p:sp>
    </p:spTree>
    <p:extLst>
      <p:ext uri="{BB962C8B-B14F-4D97-AF65-F5344CB8AC3E}">
        <p14:creationId xmlns:p14="http://schemas.microsoft.com/office/powerpoint/2010/main" val="223726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A look Back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Patient perspective: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Consultant led service- top expert in the field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Excellent standard of care supervised at all times</a:t>
            </a:r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242145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A look Back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4000" dirty="0"/>
              <a:t>Greatest strength is now the greatest weakness</a:t>
            </a:r>
          </a:p>
          <a:p>
            <a:endParaRPr lang="en-GB" sz="4000" dirty="0"/>
          </a:p>
          <a:p>
            <a:r>
              <a:rPr lang="en-GB" sz="4000" dirty="0"/>
              <a:t>Ageing population across UK</a:t>
            </a:r>
          </a:p>
          <a:p>
            <a:endParaRPr lang="en-GB" sz="4000" dirty="0"/>
          </a:p>
          <a:p>
            <a:r>
              <a:rPr lang="en-GB" sz="4000" dirty="0"/>
              <a:t>Prevalence of eye disease increasing significantly</a:t>
            </a:r>
          </a:p>
          <a:p>
            <a:endParaRPr lang="en-GB" sz="4000" dirty="0"/>
          </a:p>
          <a:p>
            <a:r>
              <a:rPr lang="en-GB" sz="4000" dirty="0"/>
              <a:t>Demand on specialist eye care services unprecedented</a:t>
            </a:r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73083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A look Back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Limited consultant resource and estates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Longer waiting times 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Increasing difficulties with attending appointments on hospital sites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52608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</a:t>
            </a:r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Referrals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Not to be referred as the first option.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Glaucoma work up 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Appropriate use of optometrist skills- not consultant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56617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</a:t>
            </a:r>
            <a:r>
              <a:rPr lang="en-GB" b="1" dirty="0">
                <a:solidFill>
                  <a:prstClr val="black"/>
                </a:solidFill>
                <a:latin typeface="Calibri Light" panose="020F0302020204030204"/>
              </a:rPr>
              <a:t>Referrals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Referred at the appropriate time for treatment.</a:t>
            </a:r>
          </a:p>
          <a:p>
            <a:r>
              <a:rPr lang="en-GB" sz="4000" dirty="0"/>
              <a:t>Optometrist close to home-may or may not be your own optometrist </a:t>
            </a:r>
          </a:p>
          <a:p>
            <a:r>
              <a:rPr lang="en-GB" sz="4000" dirty="0"/>
              <a:t>Protocols to ensure capacity</a:t>
            </a:r>
          </a:p>
          <a:p>
            <a:r>
              <a:rPr lang="en-GB" sz="4000" dirty="0"/>
              <a:t>Improved access- speed of appointment</a:t>
            </a:r>
          </a:p>
          <a:p>
            <a:r>
              <a:rPr lang="en-GB" sz="4000" dirty="0"/>
              <a:t>Improved access- closer to home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87976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AE1A-C311-0CF4-1D02-E48EEF5A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What Can Patients Expect- Monitoring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6550-4C91-F5A8-2F29-706A6BA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Medical Retina work up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Diagnostics- diagnosing and monitoring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Assessment of risk of progression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920078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metadata xmlns="http://www.objective.com/ecm/document/metadata/FF3C5B18883D4E21973B57C2EEED7FD1" version="1.0.0">
  <systemFields>
    <field name="Objective-Id">
      <value order="0">A50585974</value>
    </field>
    <field name="Objective-Title">
      <value order="0">COA presentations - Scottish Vision Conference March 24</value>
    </field>
    <field name="Objective-Description">
      <value order="0"/>
    </field>
    <field name="Objective-CreationStamp">
      <value order="0">2024-02-27T14:56:25Z</value>
    </field>
    <field name="Objective-IsApproved">
      <value order="0">false</value>
    </field>
    <field name="Objective-IsPublished">
      <value order="0">true</value>
    </field>
    <field name="Objective-DatePublished">
      <value order="0">2024-03-05T12:05:23Z</value>
    </field>
    <field name="Objective-ModificationStamp">
      <value order="0">2024-03-05T12:05:24Z</value>
    </field>
    <field name="Objective-Owner">
      <value order="0">O'Sullivan, David (HSS - Primary Care &amp; Mental Health - Primary Care)</value>
    </field>
    <field name="Objective-Path">
      <value order="0">Objective Global Folder:#Business File Plan:WG Organisational Groups:NEW - Post April 2022 - Health &amp; Social Services:HSS Director of Primary Care &amp; Mental Health:Health &amp; Social Services (HSS) - Optometry &amp; Audiology:1 - Save:Sensory Health Branch:Ophthalmic Services:Groups &amp; Committees:Primary Care Reform Scoping Meetings:Current:Primary Care - Optometry Contract Reform - 2020-2024:COA presentations</value>
    </field>
    <field name="Objective-Parent">
      <value order="0">COA presentations</value>
    </field>
    <field name="Objective-State">
      <value order="0">Published</value>
    </field>
    <field name="Objective-VersionId">
      <value order="0">vA94258924</value>
    </field>
    <field name="Objective-Version">
      <value order="0">3.0</value>
    </field>
    <field name="Objective-VersionNumber">
      <value order="0">4</value>
    </field>
    <field name="Objective-VersionComment">
      <value order="0">Review</value>
    </field>
    <field name="Objective-FileNumber">
      <value order="0">qA1471231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Date Acquired">
        <value order="0"/>
      </field>
      <field name="Objective-Official Translation">
        <value order="0"/>
      </field>
      <field name="Objective-Connect Creator">
        <value order="0"/>
      </field>
    </catalogue>
  </catalogues>
</metadata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5" ma:contentTypeDescription="Create a new document." ma:contentTypeScope="" ma:versionID="859f4ec4d43cd3d09dae2d190413c42c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c20d887187c3d566832b8b709c1085b3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497156D6-CD13-4AE9-A807-5406E017EA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itemProps3.xml><?xml version="1.0" encoding="utf-8"?>
<ds:datastoreItem xmlns:ds="http://schemas.openxmlformats.org/officeDocument/2006/customXml" ds:itemID="{EAA267CA-06D5-4E95-A4D8-7F2B2D2ABD5B}"/>
</file>

<file path=customXml/itemProps4.xml><?xml version="1.0" encoding="utf-8"?>
<ds:datastoreItem xmlns:ds="http://schemas.openxmlformats.org/officeDocument/2006/customXml" ds:itemID="{8F236B5A-5AAB-4B6E-9053-71A5BBE1D62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af99a36-24a3-4d80-a5d5-3ad3ee135ea6"/>
    <ds:schemaRef ds:uri="http://purl.org/dc/terms/"/>
    <ds:schemaRef ds:uri="http://schemas.openxmlformats.org/package/2006/metadata/core-properties"/>
    <ds:schemaRef ds:uri="f77a2662-75de-4725-aa98-655916ac2cc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5997</TotalTime>
  <Words>598</Words>
  <Application>Microsoft Office PowerPoint</Application>
  <PresentationFormat>Widescreen</PresentationFormat>
  <Paragraphs>112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Wingdings</vt:lpstr>
      <vt:lpstr>Office Theme</vt:lpstr>
      <vt:lpstr>New Service Models and Integration</vt:lpstr>
      <vt:lpstr>PowerPoint Presentation</vt:lpstr>
      <vt:lpstr>What Can Patients Expect- A look Back</vt:lpstr>
      <vt:lpstr>What Can Patients Expect- A look Back</vt:lpstr>
      <vt:lpstr>What Can Patients Expect- A look Back</vt:lpstr>
      <vt:lpstr>What Can Patients Expect- A look Back</vt:lpstr>
      <vt:lpstr>What Can Patients Expect- Referrals</vt:lpstr>
      <vt:lpstr>What Can Patients Expect- Referrals</vt:lpstr>
      <vt:lpstr>What Can Patients Expect- Monitoring</vt:lpstr>
      <vt:lpstr>What Can Patients Expect- Monitoring</vt:lpstr>
      <vt:lpstr>What Can Patients Expect- Non-Clinical Pathways </vt:lpstr>
      <vt:lpstr>What Can Patients Expect- Non-Clinical Pathways </vt:lpstr>
      <vt:lpstr>Patient Expectations</vt:lpstr>
      <vt:lpstr>Patient Expectations</vt:lpstr>
      <vt:lpstr>Conclusion</vt:lpstr>
      <vt:lpstr>Conclusion</vt:lpstr>
      <vt:lpstr>Diolch yn Fawr  Thank you</vt:lpstr>
    </vt:vector>
  </TitlesOfParts>
  <Company>Welsh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Situation Report as at 11 June 2021</dc:title>
  <dc:creator>Sullivan, Jodi (HSS - Primary Care &amp; Health Science)</dc:creator>
  <cp:lastModifiedBy>O'Sullivan, David (HSCEY - Mental Health &amp; Primary Care - Primary Care)</cp:lastModifiedBy>
  <cp:revision>225</cp:revision>
  <dcterms:created xsi:type="dcterms:W3CDTF">2021-06-11T12:14:59Z</dcterms:created>
  <dcterms:modified xsi:type="dcterms:W3CDTF">2024-11-01T11:00:24Z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0x01010066D4EDDBAEDA9D499B9F6383B73A6704</vt:lpwstr>
  </property>
  <property fmtid="{D5CDD505-2E9C-101B-9397-08002B2CF9AE}" pid="3" name="Objective-Id">
    <vt:lpwstr>A50585974</vt:lpwstr>
  </property>
  <property fmtid="{D5CDD505-2E9C-101B-9397-08002B2CF9AE}" pid="4" name="Objective-Title">
    <vt:lpwstr>COA presentations - Scottish Vision Conference March 24</vt:lpwstr>
  </property>
  <property fmtid="{D5CDD505-2E9C-101B-9397-08002B2CF9AE}" pid="5" name="Objective-Description">
    <vt:lpwstr/>
  </property>
  <property fmtid="{D5CDD505-2E9C-101B-9397-08002B2CF9AE}" pid="6" name="Objective-CreationStamp">
    <vt:filetime>2024-02-27T14:56:25Z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2024-03-05T12:05:23Z</vt:filetime>
  </property>
  <property fmtid="{D5CDD505-2E9C-101B-9397-08002B2CF9AE}" pid="10" name="Objective-ModificationStamp">
    <vt:filetime>2024-03-05T12:05:24Z</vt:filetime>
  </property>
  <property fmtid="{D5CDD505-2E9C-101B-9397-08002B2CF9AE}" pid="11" name="Objective-Owner">
    <vt:lpwstr>O'Sullivan, David (HSS - Primary Care &amp; Mental Health - Primary Care)</vt:lpwstr>
  </property>
  <property fmtid="{D5CDD505-2E9C-101B-9397-08002B2CF9AE}" pid="12" name="Objective-Path">
    <vt:lpwstr>Objective Global Folder:#Business File Plan:WG Organisational Groups:NEW - Post April 2022 - Health &amp; Social Services:HSS Director of Primary Care &amp; Mental Health:Health &amp; Social Services (HSS) - Optometry &amp; Audiology:1 - Save:Sensory Health Branch:Ophthalmic Services:Groups &amp; Committees:Primary Care Reform Scoping Meetings:Current:Primary Care - Optometry Contract Reform - 2020-2024:COA presentations</vt:lpwstr>
  </property>
  <property fmtid="{D5CDD505-2E9C-101B-9397-08002B2CF9AE}" pid="13" name="Objective-Parent">
    <vt:lpwstr>COA presentations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vA94258924</vt:lpwstr>
  </property>
  <property fmtid="{D5CDD505-2E9C-101B-9397-08002B2CF9AE}" pid="16" name="Objective-Version">
    <vt:lpwstr>3.0</vt:lpwstr>
  </property>
  <property fmtid="{D5CDD505-2E9C-101B-9397-08002B2CF9AE}" pid="17" name="Objective-VersionNumber">
    <vt:r8>4</vt:r8>
  </property>
  <property fmtid="{D5CDD505-2E9C-101B-9397-08002B2CF9AE}" pid="18" name="Objective-VersionComment">
    <vt:lpwstr>Review</vt:lpwstr>
  </property>
  <property fmtid="{D5CDD505-2E9C-101B-9397-08002B2CF9AE}" pid="19" name="Objective-FileNumber">
    <vt:lpwstr>qA1471231</vt:lpwstr>
  </property>
  <property fmtid="{D5CDD505-2E9C-101B-9397-08002B2CF9AE}" pid="20" name="Objective-Classification">
    <vt:lpwstr>Official</vt:lpwstr>
  </property>
  <property fmtid="{D5CDD505-2E9C-101B-9397-08002B2CF9AE}" pid="21" name="Objective-Caveats">
    <vt:lpwstr/>
  </property>
  <property fmtid="{D5CDD505-2E9C-101B-9397-08002B2CF9AE}" pid="22" name="Objective-Date Acquired">
    <vt:lpwstr/>
  </property>
  <property fmtid="{D5CDD505-2E9C-101B-9397-08002B2CF9AE}" pid="23" name="Objective-Official Translation">
    <vt:lpwstr/>
  </property>
  <property fmtid="{D5CDD505-2E9C-101B-9397-08002B2CF9AE}" pid="24" name="Objective-Connect Creator">
    <vt:lpwstr/>
  </property>
  <property fmtid="{D5CDD505-2E9C-101B-9397-08002B2CF9AE}" pid="25" name="Objective-Comment">
    <vt:lpwstr/>
  </property>
</Properties>
</file>