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59" r:id="rId4"/>
    <p:sldId id="358" r:id="rId5"/>
    <p:sldId id="332" r:id="rId6"/>
    <p:sldId id="355" r:id="rId7"/>
    <p:sldId id="356" r:id="rId8"/>
    <p:sldId id="357" r:id="rId9"/>
    <p:sldId id="303" r:id="rId10"/>
    <p:sldId id="291" r:id="rId11"/>
    <p:sldId id="27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1A4BF2-3ABE-E073-BF60-F0B7136CE36A}" name="Graeme Douglas (Disability, Inclusion and Special Needs)" initials="GD" userId="S::g.g.a.douglas@bham.ac.uk::82406ba4-ea6c-4593-af17-f41c4b4edc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BCB9B-B67A-412C-8CCD-E27C8642F5A5}" v="285" dt="2024-10-31T16:16:02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ster Richardson (Disability, Inclusion and Special Needs)" userId="a6f5fd47-8c9a-4dcf-979c-823a03fcc068" providerId="ADAL" clId="{BFFBCB9B-B67A-412C-8CCD-E27C8642F5A5}"/>
    <pc:docChg chg="custSel addSld delSld modSld">
      <pc:chgData name="Hester Richardson (Disability, Inclusion and Special Needs)" userId="a6f5fd47-8c9a-4dcf-979c-823a03fcc068" providerId="ADAL" clId="{BFFBCB9B-B67A-412C-8CCD-E27C8642F5A5}" dt="2024-10-31T16:16:02.429" v="3470" actId="313"/>
      <pc:docMkLst>
        <pc:docMk/>
      </pc:docMkLst>
      <pc:sldChg chg="del">
        <pc:chgData name="Hester Richardson (Disability, Inclusion and Special Needs)" userId="a6f5fd47-8c9a-4dcf-979c-823a03fcc068" providerId="ADAL" clId="{BFFBCB9B-B67A-412C-8CCD-E27C8642F5A5}" dt="2024-10-31T16:11:38.243" v="3446" actId="47"/>
        <pc:sldMkLst>
          <pc:docMk/>
          <pc:sldMk cId="1519283987" sldId="256"/>
        </pc:sldMkLst>
      </pc:sldChg>
      <pc:sldChg chg="modSp mod">
        <pc:chgData name="Hester Richardson (Disability, Inclusion and Special Needs)" userId="a6f5fd47-8c9a-4dcf-979c-823a03fcc068" providerId="ADAL" clId="{BFFBCB9B-B67A-412C-8CCD-E27C8642F5A5}" dt="2024-10-31T16:12:04.295" v="3448" actId="20577"/>
        <pc:sldMkLst>
          <pc:docMk/>
          <pc:sldMk cId="695116538" sldId="258"/>
        </pc:sldMkLst>
        <pc:spChg chg="mod">
          <ac:chgData name="Hester Richardson (Disability, Inclusion and Special Needs)" userId="a6f5fd47-8c9a-4dcf-979c-823a03fcc068" providerId="ADAL" clId="{BFFBCB9B-B67A-412C-8CCD-E27C8642F5A5}" dt="2024-10-31T16:12:04.295" v="3448" actId="20577"/>
          <ac:spMkLst>
            <pc:docMk/>
            <pc:sldMk cId="695116538" sldId="258"/>
            <ac:spMk id="3" creationId="{24FE9C9E-5E59-CE03-D5A1-70E26A3CB65A}"/>
          </ac:spMkLst>
        </pc:spChg>
      </pc:sldChg>
      <pc:sldChg chg="modSp mod modCm">
        <pc:chgData name="Hester Richardson (Disability, Inclusion and Special Needs)" userId="a6f5fd47-8c9a-4dcf-979c-823a03fcc068" providerId="ADAL" clId="{BFFBCB9B-B67A-412C-8CCD-E27C8642F5A5}" dt="2024-10-30T11:03:17.155" v="1237" actId="20577"/>
        <pc:sldMkLst>
          <pc:docMk/>
          <pc:sldMk cId="2823188155" sldId="259"/>
        </pc:sldMkLst>
        <pc:spChg chg="mod">
          <ac:chgData name="Hester Richardson (Disability, Inclusion and Special Needs)" userId="a6f5fd47-8c9a-4dcf-979c-823a03fcc068" providerId="ADAL" clId="{BFFBCB9B-B67A-412C-8CCD-E27C8642F5A5}" dt="2024-10-30T11:01:40.856" v="1141" actId="20577"/>
          <ac:spMkLst>
            <pc:docMk/>
            <pc:sldMk cId="2823188155" sldId="259"/>
            <ac:spMk id="2" creationId="{C3ACEFE5-4000-D521-D003-BD713AD36AC0}"/>
          </ac:spMkLst>
        </pc:spChg>
        <pc:spChg chg="mod">
          <ac:chgData name="Hester Richardson (Disability, Inclusion and Special Needs)" userId="a6f5fd47-8c9a-4dcf-979c-823a03fcc068" providerId="ADAL" clId="{BFFBCB9B-B67A-412C-8CCD-E27C8642F5A5}" dt="2024-10-30T11:03:17.155" v="1237" actId="20577"/>
          <ac:spMkLst>
            <pc:docMk/>
            <pc:sldMk cId="2823188155" sldId="259"/>
            <ac:spMk id="3" creationId="{65DB723A-86E5-124B-1366-2586DCCAE3B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ester Richardson (Disability, Inclusion and Special Needs)" userId="a6f5fd47-8c9a-4dcf-979c-823a03fcc068" providerId="ADAL" clId="{BFFBCB9B-B67A-412C-8CCD-E27C8642F5A5}" dt="2024-10-30T10:55:04.990" v="549" actId="20577"/>
              <pc2:cmMkLst xmlns:pc2="http://schemas.microsoft.com/office/powerpoint/2019/9/main/command">
                <pc:docMk/>
                <pc:sldMk cId="2823188155" sldId="259"/>
                <pc2:cmMk id="{CE313D35-F8C1-457D-854F-014F0C91E1D8}"/>
              </pc2:cmMkLst>
            </pc226:cmChg>
            <pc226:cmChg xmlns:pc226="http://schemas.microsoft.com/office/powerpoint/2022/06/main/command" chg="mod">
              <pc226:chgData name="Hester Richardson (Disability, Inclusion and Special Needs)" userId="a6f5fd47-8c9a-4dcf-979c-823a03fcc068" providerId="ADAL" clId="{BFFBCB9B-B67A-412C-8CCD-E27C8642F5A5}" dt="2024-10-30T10:55:04.990" v="549" actId="20577"/>
              <pc2:cmMkLst xmlns:pc2="http://schemas.microsoft.com/office/powerpoint/2019/9/main/command">
                <pc:docMk/>
                <pc:sldMk cId="2823188155" sldId="259"/>
                <pc2:cmMk id="{FA1D9D93-F6C6-4BFF-9AA3-077E944A0DEF}"/>
              </pc2:cmMkLst>
            </pc226:cmChg>
          </p:ext>
        </pc:extLst>
      </pc:sldChg>
      <pc:sldChg chg="modSp del mod">
        <pc:chgData name="Hester Richardson (Disability, Inclusion and Special Needs)" userId="a6f5fd47-8c9a-4dcf-979c-823a03fcc068" providerId="ADAL" clId="{BFFBCB9B-B67A-412C-8CCD-E27C8642F5A5}" dt="2024-10-30T11:16:37.847" v="1871" actId="47"/>
        <pc:sldMkLst>
          <pc:docMk/>
          <pc:sldMk cId="1101734111" sldId="260"/>
        </pc:sldMkLst>
        <pc:spChg chg="mod">
          <ac:chgData name="Hester Richardson (Disability, Inclusion and Special Needs)" userId="a6f5fd47-8c9a-4dcf-979c-823a03fcc068" providerId="ADAL" clId="{BFFBCB9B-B67A-412C-8CCD-E27C8642F5A5}" dt="2024-10-30T11:16:11.029" v="1870" actId="20577"/>
          <ac:spMkLst>
            <pc:docMk/>
            <pc:sldMk cId="1101734111" sldId="260"/>
            <ac:spMk id="3" creationId="{E9FC7C13-14C9-3B7D-7527-6131088D6EFE}"/>
          </ac:spMkLst>
        </pc:spChg>
      </pc:sldChg>
      <pc:sldChg chg="modSp mod">
        <pc:chgData name="Hester Richardson (Disability, Inclusion and Special Needs)" userId="a6f5fd47-8c9a-4dcf-979c-823a03fcc068" providerId="ADAL" clId="{BFFBCB9B-B67A-412C-8CCD-E27C8642F5A5}" dt="2024-10-30T11:30:33.446" v="3445" actId="20577"/>
        <pc:sldMkLst>
          <pc:docMk/>
          <pc:sldMk cId="1602404553" sldId="275"/>
        </pc:sldMkLst>
        <pc:spChg chg="mod">
          <ac:chgData name="Hester Richardson (Disability, Inclusion and Special Needs)" userId="a6f5fd47-8c9a-4dcf-979c-823a03fcc068" providerId="ADAL" clId="{BFFBCB9B-B67A-412C-8CCD-E27C8642F5A5}" dt="2024-10-30T11:30:33.446" v="3445" actId="20577"/>
          <ac:spMkLst>
            <pc:docMk/>
            <pc:sldMk cId="1602404553" sldId="275"/>
            <ac:spMk id="3" creationId="{3D7AB583-7CFB-EE94-DAD9-D6F4D886E817}"/>
          </ac:spMkLst>
        </pc:spChg>
      </pc:sldChg>
      <pc:sldChg chg="addSp delSp modSp add mod setBg">
        <pc:chgData name="Hester Richardson (Disability, Inclusion and Special Needs)" userId="a6f5fd47-8c9a-4dcf-979c-823a03fcc068" providerId="ADAL" clId="{BFFBCB9B-B67A-412C-8CCD-E27C8642F5A5}" dt="2024-10-30T10:52:20.536" v="296" actId="962"/>
        <pc:sldMkLst>
          <pc:docMk/>
          <pc:sldMk cId="160158904" sldId="297"/>
        </pc:sldMkLst>
        <pc:spChg chg="mod">
          <ac:chgData name="Hester Richardson (Disability, Inclusion and Special Needs)" userId="a6f5fd47-8c9a-4dcf-979c-823a03fcc068" providerId="ADAL" clId="{BFFBCB9B-B67A-412C-8CCD-E27C8642F5A5}" dt="2024-10-30T10:49:36.539" v="56" actId="20577"/>
          <ac:spMkLst>
            <pc:docMk/>
            <pc:sldMk cId="160158904" sldId="297"/>
            <ac:spMk id="5" creationId="{C5612DA8-585E-99E7-CBAA-3E534F028C97}"/>
          </ac:spMkLst>
        </pc:spChg>
        <pc:spChg chg="mod">
          <ac:chgData name="Hester Richardson (Disability, Inclusion and Special Needs)" userId="a6f5fd47-8c9a-4dcf-979c-823a03fcc068" providerId="ADAL" clId="{BFFBCB9B-B67A-412C-8CCD-E27C8642F5A5}" dt="2024-10-30T10:51:03.475" v="293" actId="20577"/>
          <ac:spMkLst>
            <pc:docMk/>
            <pc:sldMk cId="160158904" sldId="297"/>
            <ac:spMk id="6" creationId="{7840ECBD-C955-4B0C-92E5-3160D2ECDA87}"/>
          </ac:spMkLst>
        </pc:spChg>
        <pc:spChg chg="del">
          <ac:chgData name="Hester Richardson (Disability, Inclusion and Special Needs)" userId="a6f5fd47-8c9a-4dcf-979c-823a03fcc068" providerId="ADAL" clId="{BFFBCB9B-B67A-412C-8CCD-E27C8642F5A5}" dt="2024-10-30T10:52:12.084" v="294"/>
          <ac:spMkLst>
            <pc:docMk/>
            <pc:sldMk cId="160158904" sldId="297"/>
            <ac:spMk id="7" creationId="{49A4C15E-AE26-B56E-2567-3ABF2DD67F9A}"/>
          </ac:spMkLst>
        </pc:spChg>
        <pc:picChg chg="add mod">
          <ac:chgData name="Hester Richardson (Disability, Inclusion and Special Needs)" userId="a6f5fd47-8c9a-4dcf-979c-823a03fcc068" providerId="ADAL" clId="{BFFBCB9B-B67A-412C-8CCD-E27C8642F5A5}" dt="2024-10-30T10:52:20.536" v="296" actId="962"/>
          <ac:picMkLst>
            <pc:docMk/>
            <pc:sldMk cId="160158904" sldId="297"/>
            <ac:picMk id="2" creationId="{F2FF73A4-D3EB-0F85-DB4E-20E4D88D40A9}"/>
          </ac:picMkLst>
        </pc:picChg>
      </pc:sldChg>
      <pc:sldChg chg="modSp">
        <pc:chgData name="Hester Richardson (Disability, Inclusion and Special Needs)" userId="a6f5fd47-8c9a-4dcf-979c-823a03fcc068" providerId="ADAL" clId="{BFFBCB9B-B67A-412C-8CCD-E27C8642F5A5}" dt="2024-10-30T11:17:16.437" v="1920" actId="20577"/>
        <pc:sldMkLst>
          <pc:docMk/>
          <pc:sldMk cId="2546357581" sldId="303"/>
        </pc:sldMkLst>
        <pc:spChg chg="mod">
          <ac:chgData name="Hester Richardson (Disability, Inclusion and Special Needs)" userId="a6f5fd47-8c9a-4dcf-979c-823a03fcc068" providerId="ADAL" clId="{BFFBCB9B-B67A-412C-8CCD-E27C8642F5A5}" dt="2024-10-30T11:17:16.437" v="1920" actId="20577"/>
          <ac:spMkLst>
            <pc:docMk/>
            <pc:sldMk cId="2546357581" sldId="303"/>
            <ac:spMk id="3" creationId="{00000000-0000-0000-0000-000000000000}"/>
          </ac:spMkLst>
        </pc:spChg>
      </pc:sldChg>
      <pc:sldChg chg="modSp mod">
        <pc:chgData name="Hester Richardson (Disability, Inclusion and Special Needs)" userId="a6f5fd47-8c9a-4dcf-979c-823a03fcc068" providerId="ADAL" clId="{BFFBCB9B-B67A-412C-8CCD-E27C8642F5A5}" dt="2024-10-30T11:07:49.774" v="1409" actId="20577"/>
        <pc:sldMkLst>
          <pc:docMk/>
          <pc:sldMk cId="3763254689" sldId="332"/>
        </pc:sldMkLst>
        <pc:spChg chg="mod">
          <ac:chgData name="Hester Richardson (Disability, Inclusion and Special Needs)" userId="a6f5fd47-8c9a-4dcf-979c-823a03fcc068" providerId="ADAL" clId="{BFFBCB9B-B67A-412C-8CCD-E27C8642F5A5}" dt="2024-10-30T10:59:33.232" v="1084" actId="20577"/>
          <ac:spMkLst>
            <pc:docMk/>
            <pc:sldMk cId="3763254689" sldId="332"/>
            <ac:spMk id="2" creationId="{00000000-0000-0000-0000-000000000000}"/>
          </ac:spMkLst>
        </pc:spChg>
        <pc:spChg chg="mod">
          <ac:chgData name="Hester Richardson (Disability, Inclusion and Special Needs)" userId="a6f5fd47-8c9a-4dcf-979c-823a03fcc068" providerId="ADAL" clId="{BFFBCB9B-B67A-412C-8CCD-E27C8642F5A5}" dt="2024-10-30T11:07:49.774" v="1409" actId="20577"/>
          <ac:spMkLst>
            <pc:docMk/>
            <pc:sldMk cId="3763254689" sldId="332"/>
            <ac:spMk id="3" creationId="{00000000-0000-0000-0000-000000000000}"/>
          </ac:spMkLst>
        </pc:spChg>
      </pc:sldChg>
      <pc:sldChg chg="modSp">
        <pc:chgData name="Hester Richardson (Disability, Inclusion and Special Needs)" userId="a6f5fd47-8c9a-4dcf-979c-823a03fcc068" providerId="ADAL" clId="{BFFBCB9B-B67A-412C-8CCD-E27C8642F5A5}" dt="2024-10-30T11:08:38.948" v="1428" actId="20577"/>
        <pc:sldMkLst>
          <pc:docMk/>
          <pc:sldMk cId="187683605" sldId="355"/>
        </pc:sldMkLst>
        <pc:spChg chg="mod">
          <ac:chgData name="Hester Richardson (Disability, Inclusion and Special Needs)" userId="a6f5fd47-8c9a-4dcf-979c-823a03fcc068" providerId="ADAL" clId="{BFFBCB9B-B67A-412C-8CCD-E27C8642F5A5}" dt="2024-10-30T11:08:38.948" v="1428" actId="20577"/>
          <ac:spMkLst>
            <pc:docMk/>
            <pc:sldMk cId="187683605" sldId="355"/>
            <ac:spMk id="3" creationId="{00000000-0000-0000-0000-000000000000}"/>
          </ac:spMkLst>
        </pc:spChg>
      </pc:sldChg>
      <pc:sldChg chg="modSp">
        <pc:chgData name="Hester Richardson (Disability, Inclusion and Special Needs)" userId="a6f5fd47-8c9a-4dcf-979c-823a03fcc068" providerId="ADAL" clId="{BFFBCB9B-B67A-412C-8CCD-E27C8642F5A5}" dt="2024-10-30T11:09:16.887" v="1430" actId="20577"/>
        <pc:sldMkLst>
          <pc:docMk/>
          <pc:sldMk cId="1654797612" sldId="356"/>
        </pc:sldMkLst>
        <pc:spChg chg="mod">
          <ac:chgData name="Hester Richardson (Disability, Inclusion and Special Needs)" userId="a6f5fd47-8c9a-4dcf-979c-823a03fcc068" providerId="ADAL" clId="{BFFBCB9B-B67A-412C-8CCD-E27C8642F5A5}" dt="2024-10-30T11:09:16.887" v="1430" actId="20577"/>
          <ac:spMkLst>
            <pc:docMk/>
            <pc:sldMk cId="1654797612" sldId="356"/>
            <ac:spMk id="3" creationId="{00000000-0000-0000-0000-000000000000}"/>
          </ac:spMkLst>
        </pc:spChg>
      </pc:sldChg>
      <pc:sldChg chg="modSp">
        <pc:chgData name="Hester Richardson (Disability, Inclusion and Special Needs)" userId="a6f5fd47-8c9a-4dcf-979c-823a03fcc068" providerId="ADAL" clId="{BFFBCB9B-B67A-412C-8CCD-E27C8642F5A5}" dt="2024-10-31T16:16:02.429" v="3470" actId="313"/>
        <pc:sldMkLst>
          <pc:docMk/>
          <pc:sldMk cId="1731817067" sldId="357"/>
        </pc:sldMkLst>
        <pc:spChg chg="mod">
          <ac:chgData name="Hester Richardson (Disability, Inclusion and Special Needs)" userId="a6f5fd47-8c9a-4dcf-979c-823a03fcc068" providerId="ADAL" clId="{BFFBCB9B-B67A-412C-8CCD-E27C8642F5A5}" dt="2024-10-31T16:16:02.429" v="3470" actId="313"/>
          <ac:spMkLst>
            <pc:docMk/>
            <pc:sldMk cId="1731817067" sldId="357"/>
            <ac:spMk id="3" creationId="{00000000-0000-0000-0000-000000000000}"/>
          </ac:spMkLst>
        </pc:spChg>
      </pc:sldChg>
      <pc:sldChg chg="addSp delSp modSp add mod setBg">
        <pc:chgData name="Hester Richardson (Disability, Inclusion and Special Needs)" userId="a6f5fd47-8c9a-4dcf-979c-823a03fcc068" providerId="ADAL" clId="{BFFBCB9B-B67A-412C-8CCD-E27C8642F5A5}" dt="2024-10-30T11:06:19.365" v="1333" actId="962"/>
        <pc:sldMkLst>
          <pc:docMk/>
          <pc:sldMk cId="1587588347" sldId="358"/>
        </pc:sldMkLst>
        <pc:spChg chg="mod">
          <ac:chgData name="Hester Richardson (Disability, Inclusion and Special Needs)" userId="a6f5fd47-8c9a-4dcf-979c-823a03fcc068" providerId="ADAL" clId="{BFFBCB9B-B67A-412C-8CCD-E27C8642F5A5}" dt="2024-10-30T11:03:32.594" v="1256" actId="20577"/>
          <ac:spMkLst>
            <pc:docMk/>
            <pc:sldMk cId="1587588347" sldId="358"/>
            <ac:spMk id="5" creationId="{C5612DA8-585E-99E7-CBAA-3E534F028C97}"/>
          </ac:spMkLst>
        </pc:spChg>
        <pc:spChg chg="mod">
          <ac:chgData name="Hester Richardson (Disability, Inclusion and Special Needs)" userId="a6f5fd47-8c9a-4dcf-979c-823a03fcc068" providerId="ADAL" clId="{BFFBCB9B-B67A-412C-8CCD-E27C8642F5A5}" dt="2024-10-30T11:03:57.992" v="1330" actId="20577"/>
          <ac:spMkLst>
            <pc:docMk/>
            <pc:sldMk cId="1587588347" sldId="358"/>
            <ac:spMk id="6" creationId="{7840ECBD-C955-4B0C-92E5-3160D2ECDA87}"/>
          </ac:spMkLst>
        </pc:spChg>
        <pc:spChg chg="del">
          <ac:chgData name="Hester Richardson (Disability, Inclusion and Special Needs)" userId="a6f5fd47-8c9a-4dcf-979c-823a03fcc068" providerId="ADAL" clId="{BFFBCB9B-B67A-412C-8CCD-E27C8642F5A5}" dt="2024-10-30T11:06:13.526" v="1331"/>
          <ac:spMkLst>
            <pc:docMk/>
            <pc:sldMk cId="1587588347" sldId="358"/>
            <ac:spMk id="7" creationId="{49A4C15E-AE26-B56E-2567-3ABF2DD67F9A}"/>
          </ac:spMkLst>
        </pc:spChg>
        <pc:picChg chg="add mod">
          <ac:chgData name="Hester Richardson (Disability, Inclusion and Special Needs)" userId="a6f5fd47-8c9a-4dcf-979c-823a03fcc068" providerId="ADAL" clId="{BFFBCB9B-B67A-412C-8CCD-E27C8642F5A5}" dt="2024-10-30T11:06:19.365" v="1333" actId="962"/>
          <ac:picMkLst>
            <pc:docMk/>
            <pc:sldMk cId="1587588347" sldId="358"/>
            <ac:picMk id="2" creationId="{4097F1B6-3448-5D5B-14BE-32C80416C0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431E-6D14-7F8E-32C0-90067C35B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E983B-36AB-A6CE-87AA-B49B02402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A020F-6937-8BF7-266D-9CB63148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F9A6A-938E-FDD5-0EA8-2B35F1A1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0EB8-EF12-471C-04D4-980D13D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5153-4096-35B9-C2A8-AB8D1E2C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F0EA6-01F2-9BB3-BB5B-1034A21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E23C6-124F-524C-FC8C-FB2EE80A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229D-AF7A-CE37-975D-E1D346F1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B5C1C-B6D5-0631-7347-F1C9B86D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3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916C2-BC94-4BD5-AEC2-5C5DE295C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B9262-54FB-B3EC-4074-352791225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97FCD-22AB-0B3D-859D-32CBD630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B129-0033-0A1F-56C2-89C9BBA7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D0EA-5CC0-C769-F52B-286C399A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7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Title Slide_Imag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68F59-DE9B-28BB-3138-22B825F48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 </a:t>
            </a:r>
            <a:br>
              <a:rPr lang="en-GB" dirty="0"/>
            </a:br>
            <a:r>
              <a:rPr lang="en-GB" dirty="0"/>
              <a:t>Should be between </a:t>
            </a:r>
            <a:br>
              <a:rPr lang="en-GB" dirty="0"/>
            </a:br>
            <a:r>
              <a:rPr lang="en-GB" dirty="0"/>
              <a:t>1-3 lines max. </a:t>
            </a:r>
            <a:endParaRPr lang="en-US" dirty="0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  <p:sp>
        <p:nvSpPr>
          <p:cNvPr id="10" name="4. Picture Placeholder">
            <a:extLst>
              <a:ext uri="{FF2B5EF4-FFF2-40B4-BE49-F238E27FC236}">
                <a16:creationId xmlns:a16="http://schemas.microsoft.com/office/drawing/2014/main" id="{C992F3AA-2026-24C9-831B-F66B099808A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42578" y="218"/>
            <a:ext cx="4556539" cy="6858000"/>
          </a:xfrm>
          <a:custGeom>
            <a:avLst/>
            <a:gdLst>
              <a:gd name="connsiteX0" fmla="*/ 1896887 w 4542379"/>
              <a:gd name="connsiteY0" fmla="*/ 0 h 6858000"/>
              <a:gd name="connsiteX1" fmla="*/ 4542379 w 4542379"/>
              <a:gd name="connsiteY1" fmla="*/ 0 h 6858000"/>
              <a:gd name="connsiteX2" fmla="*/ 4542379 w 4542379"/>
              <a:gd name="connsiteY2" fmla="*/ 6858000 h 6858000"/>
              <a:gd name="connsiteX3" fmla="*/ 2609965 w 4542379"/>
              <a:gd name="connsiteY3" fmla="*/ 6858000 h 6858000"/>
              <a:gd name="connsiteX4" fmla="*/ 0 w 4542379"/>
              <a:gd name="connsiteY4" fmla="*/ 177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2379" h="6858000">
                <a:moveTo>
                  <a:pt x="1896887" y="0"/>
                </a:moveTo>
                <a:lnTo>
                  <a:pt x="4542379" y="0"/>
                </a:lnTo>
                <a:lnTo>
                  <a:pt x="4542379" y="6858000"/>
                </a:lnTo>
                <a:lnTo>
                  <a:pt x="2609965" y="6858000"/>
                </a:lnTo>
                <a:lnTo>
                  <a:pt x="0" y="177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73EF5D-89A1-E767-AC39-6A875CF149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1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8B39-AA6A-E2BA-002A-321ED2C7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157C-F524-236D-F63C-5945F46C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01572-13FC-BA2F-8B3C-31FF2653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9131-01D9-FA0B-EA3B-4FB497BE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81307-2141-35E6-913C-8D19B014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E53C-9715-5F96-5AFB-388E6001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76775-73A1-7F45-C455-0D6EC2C23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8318-B22B-B52A-01A0-927A3800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64283-68AF-360C-01BC-CA33C8C1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E383-4B8C-DE57-E185-F6DFA72A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1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E542-52E8-AB83-C539-C7B43FB4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51CA-43AB-CB05-6D71-2E8D635D6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A83F3-D116-F00E-6A1A-70950E165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58994-B654-4439-A3E4-50A8FC71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6A1F1-FA4F-F0F9-941D-F62F4C56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8289A-116A-BC48-D086-456BD952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40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1C9E-5AFA-E099-CC46-D19AA461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A15E4-F8A3-CAD2-93C7-E975CE7C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01EC-A7BB-1E16-D203-739718F1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8DC89-6E77-1B43-6B76-F60C7D811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86E48-6FCA-481D-C6F6-6986CB911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A0887-7D82-B15D-CC96-BB446C0F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E806C-8495-DACE-94DB-912C77A3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C8FBB-B5B4-A1A4-B792-8D229ED7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4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D552-27FB-EFEF-4AFE-2BDCB7C7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4F9F3-E8ED-B6DD-01B9-13C2BBC1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AC330-22EB-8114-BBF8-19E14C62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D6537-4D4A-C146-5629-8A9DF8D6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87718-33FC-684B-24D8-093ACEB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608AF-73D7-4C6A-6125-7686CA42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7BC77-9D77-B451-F4B6-C36289EC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8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CD3A-9DB4-CF1C-3984-7C135BBD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1D42-2951-CFDE-3725-F4BF4963D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D0DE6-09B1-38BE-62D4-2AA98E284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AD4C1-46BA-2F4B-F94E-17A4B6D2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C35F5-9FAF-8BF9-4CE9-61E98C9D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B4978-D891-5487-CE11-BFFB08C7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8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8CB7-BE1B-2A74-D3A6-EA98E805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59160-4055-BE28-B4BD-EF1EDDEFF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899AA-D8C3-AF8B-AF5F-D81F619FD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5ACF6-2C85-0C1E-560A-C1B7525C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F3203-365F-976C-E9A7-5560E20B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0AE60-44F6-A41F-4959-82FA6E18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7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AF89C-71AE-9CDF-D530-4CC72924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461B-01DA-45EA-29EB-059906273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A8AFB-400B-AE60-BEE6-8BA7707E1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34BF1-E5E1-46E2-AD6F-DD49DB58E0FD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C7CA-2AFA-2AA9-8BA5-504A1CB9D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8389-87B0-E8D6-80C8-7AD434662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875DF5-FDFF-478F-99D6-FA79AF6C7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4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wales/sites/default/files/publications/2019-12/191209-support-for-children-and-young-people-with-multi-sensory-impairment-in-educational-setting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sites/default/files/publications/2019-12/191209-support-for-children-and-young-people-with-multi-sensory-impairment-in-educational-settings.pdf" TargetMode="External"/><Relationship Id="rId2" Type="http://schemas.openxmlformats.org/officeDocument/2006/relationships/hyperlink" Target="https://www.gov.wales/sites/default/files/statistics-and-research/2019-12/effectiveness-educational-interventions-support-children-young-people-multi-sensory-impairmen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12DA8-585E-99E7-CBAA-3E534F028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Rapid Evidence Report </a:t>
            </a:r>
            <a:br>
              <a:rPr lang="en-GB" dirty="0"/>
            </a:br>
            <a:r>
              <a:rPr lang="en-GB" sz="4800" dirty="0"/>
              <a:t>Multi-Sensory Impairment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40ECBD-C955-4B0C-92E5-3160D2ECD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Hester Richardson Assistant Professor at University of Birmingham</a:t>
            </a:r>
          </a:p>
          <a:p>
            <a:r>
              <a:rPr lang="en-GB" dirty="0"/>
              <a:t>School of Education reports on the REA undertaken by the University at the request of the Welsh Assembly Government 2019</a:t>
            </a:r>
          </a:p>
        </p:txBody>
      </p:sp>
      <p:pic>
        <p:nvPicPr>
          <p:cNvPr id="2" name="3. Content Placeholder (2)" descr="Old Joe's clock face in front of a blue cloudy sky with a bird flying past.">
            <a:extLst>
              <a:ext uri="{FF2B5EF4-FFF2-40B4-BE49-F238E27FC236}">
                <a16:creationId xmlns:a16="http://schemas.microsoft.com/office/drawing/2014/main" id="{F2FF73A4-D3EB-0F85-DB4E-20E4D88D40A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42" r="27842"/>
          <a:stretch>
            <a:fillRect/>
          </a:stretch>
        </p:blipFill>
        <p:spPr>
          <a:xfrm>
            <a:off x="7642225" y="0"/>
            <a:ext cx="4556125" cy="6858000"/>
          </a:xfrm>
        </p:spPr>
      </p:pic>
    </p:spTree>
    <p:extLst>
      <p:ext uri="{BB962C8B-B14F-4D97-AF65-F5344CB8AC3E}">
        <p14:creationId xmlns:p14="http://schemas.microsoft.com/office/powerpoint/2010/main" val="16015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Nature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Children are generally not able to learn to do this without teaching, and crucially, teaching from someone who: </a:t>
            </a:r>
          </a:p>
          <a:p>
            <a:pPr marL="1295368" lvl="1" indent="-685783">
              <a:buFont typeface="+mj-lt"/>
              <a:buAutoNum type="arabicPeriod"/>
            </a:pPr>
            <a:r>
              <a:rPr lang="en-GB" dirty="0"/>
              <a:t>recognises that these things are possible; </a:t>
            </a:r>
          </a:p>
          <a:p>
            <a:pPr marL="1295368" lvl="1" indent="-685783">
              <a:buFont typeface="+mj-lt"/>
              <a:buAutoNum type="arabicPeriod"/>
            </a:pPr>
            <a:r>
              <a:rPr lang="en-GB" dirty="0"/>
              <a:t>recognises these things are important;</a:t>
            </a:r>
          </a:p>
          <a:p>
            <a:pPr marL="1295368" lvl="1" indent="-685783">
              <a:buFont typeface="+mj-lt"/>
              <a:buAutoNum type="arabicPeriod"/>
            </a:pPr>
            <a:r>
              <a:rPr lang="en-GB" dirty="0"/>
              <a:t>has specialist knowledge of how best to achieve this. </a:t>
            </a:r>
          </a:p>
          <a:p>
            <a:r>
              <a:rPr lang="en-GB" sz="2400" dirty="0"/>
              <a:t>But lack of research evidence means that interventions lack precision</a:t>
            </a:r>
          </a:p>
          <a:p>
            <a:pPr lvl="1"/>
            <a:r>
              <a:rPr lang="en-GB" dirty="0"/>
              <a:t>when, to whom, and exactly how these interventions should be implemented</a:t>
            </a:r>
          </a:p>
          <a:p>
            <a:r>
              <a:rPr lang="en-GB" sz="2400" dirty="0"/>
              <a:t>Suggests teachers must problem solve and gather evidence of progress – </a:t>
            </a:r>
            <a:r>
              <a:rPr lang="en-GB" sz="2400" b="1" dirty="0"/>
              <a:t>QTMSI as a practitioner-researcher is key to the role</a:t>
            </a:r>
            <a:r>
              <a:rPr lang="en-GB" sz="2400" dirty="0"/>
              <a:t>.</a:t>
            </a:r>
          </a:p>
          <a:p>
            <a:r>
              <a:rPr lang="en-GB" sz="2400" dirty="0"/>
              <a:t>Analysis of ‘what matters’ helps navigate missing evidence, or if the evidence presents dilemmas. </a:t>
            </a:r>
            <a:r>
              <a:rPr lang="en-GB" sz="2400" dirty="0" err="1"/>
              <a:t>e.g</a:t>
            </a:r>
            <a:r>
              <a:rPr lang="en-GB" sz="2400" dirty="0"/>
              <a:t>, communication approaches, ‘best fit provision’. </a:t>
            </a:r>
          </a:p>
        </p:txBody>
      </p:sp>
    </p:spTree>
    <p:extLst>
      <p:ext uri="{BB962C8B-B14F-4D97-AF65-F5344CB8AC3E}">
        <p14:creationId xmlns:p14="http://schemas.microsoft.com/office/powerpoint/2010/main" val="29969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7E35-8D95-7FB5-6A02-DE229ECB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points and good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8ACCE-7C7A-CA01-4293-EB18F19C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companion document to the report, linked here</a:t>
            </a:r>
          </a:p>
          <a:p>
            <a:r>
              <a:rPr lang="en-GB" dirty="0">
                <a:hlinkClick r:id="rId2"/>
              </a:rPr>
              <a:t>WG37031 (</a:t>
            </a:r>
            <a:r>
              <a:rPr lang="en-GB" dirty="0" err="1">
                <a:hlinkClick r:id="rId2"/>
              </a:rPr>
              <a:t>gov.wales</a:t>
            </a:r>
            <a:r>
              <a:rPr lang="en-GB" dirty="0">
                <a:hlinkClick r:id="rId2"/>
              </a:rPr>
              <a:t>)</a:t>
            </a:r>
            <a:r>
              <a:rPr lang="en-GB" dirty="0"/>
              <a:t> (Support for children and Young People with Multi-Sensory Impairments in Educational Settings)</a:t>
            </a:r>
          </a:p>
          <a:p>
            <a:r>
              <a:rPr lang="en-GB" dirty="0"/>
              <a:t>It is both accessible and practical. </a:t>
            </a:r>
          </a:p>
          <a:p>
            <a:r>
              <a:rPr lang="en-GB" dirty="0"/>
              <a:t>Presents the guidance, advice, and good practice in an accessible format which I strongly recommend to all settings who support children with MSI; </a:t>
            </a:r>
          </a:p>
          <a:p>
            <a:r>
              <a:rPr lang="en-GB" dirty="0"/>
              <a:t>It focuses on a number of key strategies, and provides guidance for developing the skills and knowledge of settings in supporting children with MSI. </a:t>
            </a:r>
          </a:p>
        </p:txBody>
      </p:sp>
    </p:spTree>
    <p:extLst>
      <p:ext uri="{BB962C8B-B14F-4D97-AF65-F5344CB8AC3E}">
        <p14:creationId xmlns:p14="http://schemas.microsoft.com/office/powerpoint/2010/main" val="103628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9493-8375-C48E-724E-6FCD0C02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AB583-7CFB-EE94-DAD9-D6F4D886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Much is still unknown about children with MSI:</a:t>
            </a:r>
          </a:p>
          <a:p>
            <a:r>
              <a:rPr lang="en-GB" dirty="0"/>
              <a:t>Population, experience of MSI, patterns of support, what ‘good progress’ looks like;</a:t>
            </a:r>
          </a:p>
          <a:p>
            <a:r>
              <a:rPr lang="en-GB" dirty="0"/>
              <a:t>Sensory Professionals are in a unique position:</a:t>
            </a:r>
          </a:p>
          <a:p>
            <a:r>
              <a:rPr lang="en-GB" dirty="0"/>
              <a:t>To highlight the importance of recognising </a:t>
            </a:r>
            <a:r>
              <a:rPr lang="en-GB" dirty="0" err="1"/>
              <a:t>deafblindness</a:t>
            </a:r>
            <a:r>
              <a:rPr lang="en-GB" dirty="0"/>
              <a:t>;</a:t>
            </a:r>
          </a:p>
          <a:p>
            <a:r>
              <a:rPr lang="en-GB" dirty="0"/>
              <a:t>To pro-actively consider and assess for a second sensory impairment, </a:t>
            </a:r>
          </a:p>
          <a:p>
            <a:r>
              <a:rPr lang="en-GB" dirty="0"/>
              <a:t>To refer deafblind individuals to specialist support </a:t>
            </a:r>
          </a:p>
          <a:p>
            <a:r>
              <a:rPr lang="en-GB" dirty="0"/>
              <a:t>To raise awareness of the importance of this specialist support – MSI is not  just VI plus deafness, and requires an MSI specialist. </a:t>
            </a:r>
          </a:p>
        </p:txBody>
      </p:sp>
    </p:spTree>
    <p:extLst>
      <p:ext uri="{BB962C8B-B14F-4D97-AF65-F5344CB8AC3E}">
        <p14:creationId xmlns:p14="http://schemas.microsoft.com/office/powerpoint/2010/main" val="160240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0023-53E5-ADC1-603D-FD433982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Hester Richardson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9C9E-5E59-CE03-D5A1-70E26A3C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Currently leading the Education of Children with Multi-Sensory Impairments Post-Graduate </a:t>
            </a:r>
            <a:r>
              <a:rPr lang="en-GB" dirty="0" err="1"/>
              <a:t>diplopma</a:t>
            </a:r>
            <a:r>
              <a:rPr lang="en-GB" dirty="0"/>
              <a:t>/MA/Mandatory Qualification at UOB</a:t>
            </a:r>
          </a:p>
          <a:p>
            <a:r>
              <a:rPr lang="en-GB" dirty="0"/>
              <a:t>Previously worked as Lead Teacher for VI and MSI in South Wales – Cardiff and VOG;</a:t>
            </a:r>
          </a:p>
          <a:p>
            <a:r>
              <a:rPr lang="en-GB" dirty="0"/>
              <a:t>Now studying as well as working at UOB – Early identification of children with Multi-Sensory Impairments. </a:t>
            </a:r>
          </a:p>
          <a:p>
            <a:r>
              <a:rPr lang="en-GB" dirty="0"/>
              <a:t>I was not part of the team who undertook the REA however; </a:t>
            </a:r>
          </a:p>
        </p:txBody>
      </p:sp>
    </p:spTree>
    <p:extLst>
      <p:ext uri="{BB962C8B-B14F-4D97-AF65-F5344CB8AC3E}">
        <p14:creationId xmlns:p14="http://schemas.microsoft.com/office/powerpoint/2010/main" val="69511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EFE5-4000-D521-D003-BD713AD3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Multi-Sensory Impairment (</a:t>
            </a:r>
            <a:r>
              <a:rPr lang="en-GB" dirty="0" err="1"/>
              <a:t>deafblindness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B723A-86E5-124B-1366-2586DCCA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wide range of terms are used to describe the same disability;</a:t>
            </a:r>
          </a:p>
          <a:p>
            <a:r>
              <a:rPr lang="en-GB" dirty="0"/>
              <a:t>The disability itself is experienced in a wide range of different ways in terms of both chronology and severity of loss in each sense,</a:t>
            </a:r>
          </a:p>
          <a:p>
            <a:r>
              <a:rPr lang="en-GB" dirty="0"/>
              <a:t>Meaning that describing the impact is challenging, and widely varying </a:t>
            </a:r>
          </a:p>
          <a:p>
            <a:r>
              <a:rPr lang="en-GB" dirty="0"/>
              <a:t> MSI as part of a wider range of disabilities – physical, cognitive, social/communication – or </a:t>
            </a:r>
            <a:r>
              <a:rPr lang="en-GB" dirty="0" err="1"/>
              <a:t>deafblindness</a:t>
            </a:r>
            <a:r>
              <a:rPr lang="en-GB" dirty="0"/>
              <a:t> might create difficulties/delays across all these areas.</a:t>
            </a:r>
          </a:p>
          <a:p>
            <a:r>
              <a:rPr lang="en-GB" dirty="0"/>
              <a:t>The impact of </a:t>
            </a:r>
            <a:r>
              <a:rPr lang="en-GB" dirty="0" err="1"/>
              <a:t>deafblindness</a:t>
            </a:r>
            <a:r>
              <a:rPr lang="en-GB" dirty="0"/>
              <a:t>, and diagnosis of dual sensory losses is often overshadowed – by physical, cognitive or health needs, or by the more severe sensory loss. </a:t>
            </a:r>
          </a:p>
          <a:p>
            <a:r>
              <a:rPr lang="en-GB" dirty="0"/>
              <a:t>However, there are some elements of MSI which identify a distinct group  with specific shared needs: </a:t>
            </a:r>
          </a:p>
          <a:p>
            <a:r>
              <a:rPr lang="en-GB" dirty="0"/>
              <a:t>Access to Information, communication, orientation and mobility</a:t>
            </a:r>
          </a:p>
        </p:txBody>
      </p:sp>
    </p:spTree>
    <p:extLst>
      <p:ext uri="{BB962C8B-B14F-4D97-AF65-F5344CB8AC3E}">
        <p14:creationId xmlns:p14="http://schemas.microsoft.com/office/powerpoint/2010/main" val="282318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12DA8-585E-99E7-CBAA-3E534F028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Undertaking the REA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40ECBD-C955-4B0C-92E5-3160D2ECD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Initial question, </a:t>
            </a:r>
          </a:p>
          <a:p>
            <a:r>
              <a:rPr lang="en-GB" dirty="0"/>
              <a:t>Methods, </a:t>
            </a:r>
          </a:p>
          <a:p>
            <a:r>
              <a:rPr lang="en-GB" dirty="0"/>
              <a:t>Results</a:t>
            </a:r>
          </a:p>
          <a:p>
            <a:r>
              <a:rPr lang="en-GB" dirty="0"/>
              <a:t>Application</a:t>
            </a:r>
          </a:p>
        </p:txBody>
      </p:sp>
      <p:pic>
        <p:nvPicPr>
          <p:cNvPr id="2" name="3. Content Placeholder (2)" descr="Old Joe's clock face in front of a blue cloudy sky with a bird flying past.">
            <a:extLst>
              <a:ext uri="{FF2B5EF4-FFF2-40B4-BE49-F238E27FC236}">
                <a16:creationId xmlns:a16="http://schemas.microsoft.com/office/drawing/2014/main" id="{4097F1B6-3448-5D5B-14BE-32C80416C0E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42" r="27842"/>
          <a:stretch>
            <a:fillRect/>
          </a:stretch>
        </p:blipFill>
        <p:spPr>
          <a:xfrm>
            <a:off x="7642225" y="0"/>
            <a:ext cx="4556125" cy="6858000"/>
          </a:xfrm>
        </p:spPr>
      </p:pic>
    </p:spTree>
    <p:extLst>
      <p:ext uri="{BB962C8B-B14F-4D97-AF65-F5344CB8AC3E}">
        <p14:creationId xmlns:p14="http://schemas.microsoft.com/office/powerpoint/2010/main" val="158758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Asking the question: </a:t>
            </a:r>
            <a:r>
              <a:rPr lang="en-US" dirty="0"/>
              <a:t>What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We consider what the educational response is to the </a:t>
            </a:r>
            <a:r>
              <a:rPr lang="en-GB" dirty="0"/>
              <a:t>curriculum access</a:t>
            </a:r>
            <a:r>
              <a:rPr lang="en-US" dirty="0"/>
              <a:t> needs, i.e. what educational interventions have been found to be effective? </a:t>
            </a:r>
            <a:endParaRPr lang="en-GB" dirty="0"/>
          </a:p>
          <a:p>
            <a:pPr lvl="0"/>
            <a:r>
              <a:rPr lang="en-US" dirty="0"/>
              <a:t>We reviewed effective educational interventions within the field of MSI to show there is limited ‘</a:t>
            </a:r>
            <a:r>
              <a:rPr lang="en-GB" dirty="0"/>
              <a:t>strong’ research evidence to guide teaching practice in many curriculum areas, although the nature of evidence is complex.</a:t>
            </a:r>
          </a:p>
          <a:p>
            <a:r>
              <a:rPr lang="en-GB" dirty="0"/>
              <a:t>We examine implications of what this means for the field – </a:t>
            </a:r>
          </a:p>
          <a:p>
            <a:pPr lvl="1"/>
            <a:r>
              <a:rPr lang="en-GB" dirty="0"/>
              <a:t>Hint: Professionals should frame their actions and decisions around what matters, draw upon evidence-based practice, and gather their own evidence when needed.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2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 – </a:t>
            </a:r>
            <a:r>
              <a:rPr lang="en-GB" b="1" dirty="0"/>
              <a:t>aims</a:t>
            </a:r>
            <a:r>
              <a:rPr lang="en-GB" dirty="0"/>
              <a:t>, approach and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Rapid Evidence Assessment (REA)</a:t>
            </a:r>
          </a:p>
          <a:p>
            <a:r>
              <a:rPr lang="en-GB" dirty="0"/>
              <a:t>Funded by the Welsh Government</a:t>
            </a:r>
          </a:p>
          <a:p>
            <a:r>
              <a:rPr lang="en-GB" dirty="0"/>
              <a:t>Systematically identify and report research studies concerned with the effectiveness of </a:t>
            </a:r>
            <a:r>
              <a:rPr lang="en-GB" b="1" dirty="0"/>
              <a:t>educational interventions </a:t>
            </a:r>
            <a:r>
              <a:rPr lang="en-GB" dirty="0"/>
              <a:t>to support children and young people with multi-sensory impairment.</a:t>
            </a:r>
          </a:p>
          <a:p>
            <a:r>
              <a:rPr lang="en-GB" b="1" dirty="0"/>
              <a:t>Educational interventions </a:t>
            </a:r>
            <a:r>
              <a:rPr lang="en-GB" dirty="0"/>
              <a:t>defined as ‘studies which sought to describe the effect of some kind of educational approach upon a targeted outcome. These studies might be qualitative designs, controlled trials, or single subject designs.’</a:t>
            </a:r>
          </a:p>
          <a:p>
            <a:r>
              <a:rPr lang="en-GB" dirty="0"/>
              <a:t>Outputs:</a:t>
            </a:r>
          </a:p>
          <a:p>
            <a:pPr lvl="1"/>
            <a:r>
              <a:rPr lang="en-GB" dirty="0"/>
              <a:t>Full report (pp157) </a:t>
            </a:r>
            <a:r>
              <a:rPr lang="en-GB" dirty="0">
                <a:hlinkClick r:id="rId2"/>
              </a:rPr>
              <a:t>A Rapid Evidence Assessment of the effectiveness of educational interventions to support children and young people with multi-sensory impairment (</a:t>
            </a:r>
            <a:r>
              <a:rPr lang="en-GB" dirty="0" err="1">
                <a:hlinkClick r:id="rId2"/>
              </a:rPr>
              <a:t>gov.wales</a:t>
            </a:r>
            <a:r>
              <a:rPr lang="en-GB" dirty="0">
                <a:hlinkClick r:id="rId2"/>
              </a:rPr>
              <a:t>)</a:t>
            </a:r>
            <a:endParaRPr lang="en-GB" dirty="0"/>
          </a:p>
          <a:p>
            <a:pPr lvl="1"/>
            <a:r>
              <a:rPr lang="en-GB" dirty="0"/>
              <a:t>Teacher guide (pp35) </a:t>
            </a:r>
            <a:r>
              <a:rPr lang="en-GB" dirty="0">
                <a:hlinkClick r:id="rId3"/>
              </a:rPr>
              <a:t>WG37031 (</a:t>
            </a:r>
            <a:r>
              <a:rPr lang="en-GB" dirty="0" err="1">
                <a:hlinkClick r:id="rId3"/>
              </a:rPr>
              <a:t>gov.wales</a:t>
            </a:r>
            <a:r>
              <a:rPr lang="en-GB" dirty="0">
                <a:hlinkClick r:id="rId3"/>
              </a:rPr>
              <a:t>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 – aims, </a:t>
            </a:r>
            <a:r>
              <a:rPr lang="en-GB" b="1" dirty="0"/>
              <a:t>approach and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Aged: up to 25 years; 1981-2017; met strict criteria as an </a:t>
            </a:r>
            <a:r>
              <a:rPr lang="en-GB" b="1" dirty="0"/>
              <a:t>intervention</a:t>
            </a:r>
          </a:p>
          <a:p>
            <a:r>
              <a:rPr lang="en-GB" dirty="0"/>
              <a:t>12 core educational strategy areas:</a:t>
            </a:r>
          </a:p>
          <a:p>
            <a:pPr lvl="1"/>
            <a:r>
              <a:rPr lang="en-GB" dirty="0"/>
              <a:t>Communication; literacy; vision and auditory training; maths and numeracy; teaching strategies; access to examinations; mobility and independence; social and emotional functioning; use of technology; teaching support; cognitive skills; Welsh and Minority Languages; and inclusion. </a:t>
            </a:r>
          </a:p>
          <a:p>
            <a:pPr lvl="1"/>
            <a:r>
              <a:rPr lang="en-GB" dirty="0"/>
              <a:t>These core strategy areas recognise the role of additional learning needed for children with MSI, and of additional approaches to support access;</a:t>
            </a:r>
          </a:p>
          <a:p>
            <a:pPr lvl="1"/>
            <a:r>
              <a:rPr lang="en-GB" dirty="0"/>
              <a:t>A dual access model: access to learning/learning to access.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7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 – aims, </a:t>
            </a:r>
            <a:r>
              <a:rPr lang="en-GB" b="1" dirty="0"/>
              <a:t>approach and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What did we find? –  database hits  1,679.</a:t>
            </a:r>
          </a:p>
          <a:p>
            <a:r>
              <a:rPr lang="en-GB" dirty="0"/>
              <a:t>29 studies met the criteria for ‘intervention.’</a:t>
            </a:r>
          </a:p>
          <a:p>
            <a:pPr lvl="1"/>
            <a:r>
              <a:rPr lang="en-GB" dirty="0"/>
              <a:t>8 moderate to strong quality</a:t>
            </a:r>
          </a:p>
          <a:p>
            <a:pPr lvl="1"/>
            <a:r>
              <a:rPr lang="en-GB" dirty="0"/>
              <a:t>21 impressionistic to moderate quality</a:t>
            </a:r>
          </a:p>
          <a:p>
            <a:pPr lvl="1"/>
            <a:r>
              <a:rPr lang="en-GB" dirty="0"/>
              <a:t>All were small N case studies: N = 1- 3 </a:t>
            </a:r>
          </a:p>
          <a:p>
            <a:r>
              <a:rPr lang="en-GB" dirty="0"/>
              <a:t>A further 169 were categorised as ‘good practice’</a:t>
            </a:r>
          </a:p>
          <a:p>
            <a:r>
              <a:rPr lang="en-GB" dirty="0"/>
              <a:t>Consensus that these interventions are important, but very little evidence of ‘effectiveness’</a:t>
            </a:r>
          </a:p>
          <a:p>
            <a:r>
              <a:rPr lang="en-GB" b="1" dirty="0"/>
              <a:t>Does this evidence capture “what is the breadth, and length, and depth, and height”</a:t>
            </a:r>
            <a:r>
              <a:rPr lang="en-GB" b="1" baseline="30000" dirty="0"/>
              <a:t>1</a:t>
            </a:r>
            <a:r>
              <a:rPr lang="en-GB" b="1" dirty="0"/>
              <a:t> of what it is to be a QTMSI?</a:t>
            </a:r>
          </a:p>
          <a:p>
            <a:pPr marL="0" indent="0">
              <a:buNone/>
            </a:pPr>
            <a:endParaRPr lang="en-GB" sz="1867" dirty="0"/>
          </a:p>
          <a:p>
            <a:r>
              <a:rPr lang="en-GB" baseline="30000" dirty="0"/>
              <a:t>1</a:t>
            </a:r>
            <a:r>
              <a:rPr lang="en-GB" dirty="0"/>
              <a:t> </a:t>
            </a:r>
            <a:r>
              <a:rPr lang="en-GB" sz="3067" dirty="0"/>
              <a:t>St Paul, Ephesians 3 (c/o Liz Hodges)!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Nature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65"/>
            <a:ext cx="10515600" cy="4351339"/>
          </a:xfrm>
        </p:spPr>
        <p:txBody>
          <a:bodyPr>
            <a:noAutofit/>
          </a:bodyPr>
          <a:lstStyle/>
          <a:p>
            <a:r>
              <a:rPr lang="en-GB" sz="2667" dirty="0"/>
              <a:t>Strong ‘evidence of need’; Weaker ‘evidence of effective intervention’</a:t>
            </a:r>
          </a:p>
          <a:p>
            <a:r>
              <a:rPr lang="en-GB" sz="2667" dirty="0"/>
              <a:t>There is other evidence which is not captured in ‘what works’ reviews</a:t>
            </a:r>
          </a:p>
          <a:p>
            <a:r>
              <a:rPr lang="en-GB" sz="2667" dirty="0"/>
              <a:t>Educational practice demonstrates that knowledgeable  interventions do have an impact – e.g. learners with Multi-Sensory Impairments are able to learn to:</a:t>
            </a:r>
          </a:p>
          <a:p>
            <a:pPr lvl="1"/>
            <a:r>
              <a:rPr lang="en-GB" sz="2133" dirty="0"/>
              <a:t>Communicate with others – often in unique ways;</a:t>
            </a:r>
          </a:p>
          <a:p>
            <a:pPr lvl="1"/>
            <a:r>
              <a:rPr lang="en-GB" sz="2133" dirty="0"/>
              <a:t>Make best use of vision, hearing and touch to gain information about the world</a:t>
            </a:r>
          </a:p>
          <a:p>
            <a:pPr lvl="1"/>
            <a:r>
              <a:rPr lang="en-GB" sz="2133" dirty="0"/>
              <a:t>Understand where they are in space, where they want to go, and how to get there;</a:t>
            </a:r>
          </a:p>
          <a:p>
            <a:pPr lvl="1"/>
            <a:r>
              <a:rPr lang="en-GB" sz="2133" dirty="0"/>
              <a:t>Enjoy music, movement and interactions with others;</a:t>
            </a:r>
          </a:p>
          <a:p>
            <a:pPr lvl="1"/>
            <a:r>
              <a:rPr lang="en-GB" sz="2133" dirty="0"/>
              <a:t>Use low vision devices to access learning, and use hearing aid technology to access speech;</a:t>
            </a:r>
          </a:p>
        </p:txBody>
      </p:sp>
    </p:spTree>
    <p:extLst>
      <p:ext uri="{BB962C8B-B14F-4D97-AF65-F5344CB8AC3E}">
        <p14:creationId xmlns:p14="http://schemas.microsoft.com/office/powerpoint/2010/main" val="25463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4EDDBAEDA9D499B9F6383B73A6704" ma:contentTypeVersion="15" ma:contentTypeDescription="Create a new document." ma:contentTypeScope="" ma:versionID="859f4ec4d43cd3d09dae2d190413c42c">
  <xsd:schema xmlns:xsd="http://www.w3.org/2001/XMLSchema" xmlns:xs="http://www.w3.org/2001/XMLSchema" xmlns:p="http://schemas.microsoft.com/office/2006/metadata/properties" xmlns:ns2="32f0c94a-819f-4270-be54-8f20d12c5f78" xmlns:ns3="9f514e85-246f-41a1-b936-c863447846eb" targetNamespace="http://schemas.microsoft.com/office/2006/metadata/properties" ma:root="true" ma:fieldsID="c20d887187c3d566832b8b709c1085b3" ns2:_="" ns3:_="">
    <xsd:import namespace="32f0c94a-819f-4270-be54-8f20d12c5f78"/>
    <xsd:import namespace="9f514e85-246f-41a1-b936-c863447846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c94a-819f-4270-be54-8f20d12c5f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dfab7ff-493e-4f05-914a-34e092f24bb1}" ma:internalName="TaxCatchAll" ma:showField="CatchAllData" ma:web="32f0c94a-819f-4270-be54-8f20d12c5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4e85-246f-41a1-b936-c86344784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b117e7-6f4a-42cd-b5da-bc305b27d2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514e85-246f-41a1-b936-c863447846eb">
      <Terms xmlns="http://schemas.microsoft.com/office/infopath/2007/PartnerControls"/>
    </lcf76f155ced4ddcb4097134ff3c332f>
    <TaxCatchAll xmlns="32f0c94a-819f-4270-be54-8f20d12c5f78" xsi:nil="true"/>
  </documentManagement>
</p:properties>
</file>

<file path=customXml/itemProps1.xml><?xml version="1.0" encoding="utf-8"?>
<ds:datastoreItem xmlns:ds="http://schemas.openxmlformats.org/officeDocument/2006/customXml" ds:itemID="{4B353354-64C4-46FF-9B63-F3EDA1538B0C}"/>
</file>

<file path=customXml/itemProps2.xml><?xml version="1.0" encoding="utf-8"?>
<ds:datastoreItem xmlns:ds="http://schemas.openxmlformats.org/officeDocument/2006/customXml" ds:itemID="{760A4FE9-B81E-4483-9EB1-DE5F64D1E282}"/>
</file>

<file path=customXml/itemProps3.xml><?xml version="1.0" encoding="utf-8"?>
<ds:datastoreItem xmlns:ds="http://schemas.openxmlformats.org/officeDocument/2006/customXml" ds:itemID="{749A8124-00C6-46BE-B5D2-354964EC84AE}"/>
</file>

<file path=docProps/app.xml><?xml version="1.0" encoding="utf-8"?>
<Properties xmlns="http://schemas.openxmlformats.org/officeDocument/2006/extended-properties" xmlns:vt="http://schemas.openxmlformats.org/officeDocument/2006/docPropsVTypes">
  <TotalTime>8966</TotalTime>
  <Words>1136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Rapid Evidence Report  Multi-Sensory Impairment</vt:lpstr>
      <vt:lpstr>Hester Richardson</vt:lpstr>
      <vt:lpstr>Multi-Sensory Impairment (deafblindness)</vt:lpstr>
      <vt:lpstr>Undertaking the REA</vt:lpstr>
      <vt:lpstr> Asking the question: What Works?</vt:lpstr>
      <vt:lpstr>REA – aims, approach and method</vt:lpstr>
      <vt:lpstr>REA – aims, approach and method</vt:lpstr>
      <vt:lpstr>REA – aims, approach and method</vt:lpstr>
      <vt:lpstr>Nature of evidence</vt:lpstr>
      <vt:lpstr>Nature of evidence</vt:lpstr>
      <vt:lpstr>Main points and good practice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Hester Richardson (Disability, Inclusion and Special Needs)</dc:creator>
  <cp:lastModifiedBy>Hester Richardson (Disability, Inclusion and Special Needs)</cp:lastModifiedBy>
  <cp:revision>4</cp:revision>
  <dcterms:created xsi:type="dcterms:W3CDTF">2024-10-18T12:30:21Z</dcterms:created>
  <dcterms:modified xsi:type="dcterms:W3CDTF">2024-10-31T16:18:18Z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0x01010066D4EDDBAEDA9D499B9F6383B73A6704</vt:lpwstr>
  </property>
</Properties>
</file>