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ngesInfos/changesInfo1.xml" ContentType="application/vnd.ms-powerpoint.changes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5"/>
  </p:sldMasterIdLst>
  <p:notesMasterIdLst>
    <p:notesMasterId r:id="rId19"/>
  </p:notesMasterIdLst>
  <p:sldIdLst>
    <p:sldId id="301" r:id="rId6"/>
    <p:sldId id="274" r:id="rId7"/>
    <p:sldId id="330" r:id="rId8"/>
    <p:sldId id="316" r:id="rId9"/>
    <p:sldId id="331" r:id="rId10"/>
    <p:sldId id="332" r:id="rId11"/>
    <p:sldId id="333" r:id="rId12"/>
    <p:sldId id="335" r:id="rId13"/>
    <p:sldId id="336" r:id="rId14"/>
    <p:sldId id="337" r:id="rId15"/>
    <p:sldId id="338" r:id="rId16"/>
    <p:sldId id="339" r:id="rId17"/>
    <p:sldId id="340" r:id="rId1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1DB6D20F-85C8-562C-D381-90FEC409935D}" name="Hammond, Greg (HSS - Primary Care &amp; Mental Health - Sensory Health)" initials="HG(PC&amp;MHSH" userId="S::Greg.Hammond001@gov.wales::f1589ead-d8ba-47c8-ab21-6edb74a7243d" providerId="AD"/>
  <p188:author id="{217CAE5D-5722-FFF8-88DD-154271B1FA73}" name="Malings, Rebecca (HSS - Primary Care &amp; Mental Health - Sensory Health)" initials="MR(PC&amp;MHSH" userId="S::Rebecca.Malings@gov.wales::fe22ad83-2fe2-4f5d-9c63-d9b0055c57d4"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Dash, Kaylie  (HSS - Primary Care &amp; Health Science)" initials="DK(-PC&amp;HS" lastIdx="1" clrIdx="0">
    <p:extLst>
      <p:ext uri="{19B8F6BF-5375-455C-9EA6-DF929625EA0E}">
        <p15:presenceInfo xmlns:p15="http://schemas.microsoft.com/office/powerpoint/2012/main" userId="S-1-5-21-2431647640-172777305-3518478359-71992"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79636" autoAdjust="0"/>
  </p:normalViewPr>
  <p:slideViewPr>
    <p:cSldViewPr snapToGrid="0">
      <p:cViewPr varScale="1">
        <p:scale>
          <a:sx n="85" d="100"/>
          <a:sy n="85" d="100"/>
        </p:scale>
        <p:origin x="1416"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microsoft.com/office/2018/10/relationships/authors" Target="authors.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commentAuthors" Target="commentAuthor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tableStyles" Target="tableStyles.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theme" Target="theme/theme1.xml"/><Relationship Id="rId10" Type="http://schemas.openxmlformats.org/officeDocument/2006/relationships/slide" Target="slides/slide5.xml"/><Relationship Id="rId19" Type="http://schemas.openxmlformats.org/officeDocument/2006/relationships/notesMaster" Target="notesMasters/notesMaster1.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ngat, Pushpinder (HSCEY - Quality &amp; Nursing - Nursing Directorate)" userId="cb1df66f-1fbd-4fc8-ac1c-e3400e185c4d" providerId="ADAL" clId="{B0831744-9280-4DC6-B95B-4DC424248F16}"/>
    <pc:docChg chg="undo custSel addSld delSld">
      <pc:chgData name="Mangat, Pushpinder (HSCEY - Quality &amp; Nursing - Nursing Directorate)" userId="cb1df66f-1fbd-4fc8-ac1c-e3400e185c4d" providerId="ADAL" clId="{B0831744-9280-4DC6-B95B-4DC424248F16}" dt="2024-11-06T14:57:29.182" v="2" actId="47"/>
      <pc:docMkLst>
        <pc:docMk/>
      </pc:docMkLst>
      <pc:sldChg chg="add del">
        <pc:chgData name="Mangat, Pushpinder (HSCEY - Quality &amp; Nursing - Nursing Directorate)" userId="cb1df66f-1fbd-4fc8-ac1c-e3400e185c4d" providerId="ADAL" clId="{B0831744-9280-4DC6-B95B-4DC424248F16}" dt="2024-11-06T14:57:29.182" v="2" actId="47"/>
        <pc:sldMkLst>
          <pc:docMk/>
          <pc:sldMk cId="808350797" sldId="334"/>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4A72574-0A4F-42E6-817C-C50B19323EDF}" type="datetimeFigureOut">
              <a:rPr lang="en-GB" smtClean="0"/>
              <a:t>05/11/2024</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58AA13B-C19B-485E-AE90-83C7C5B20B9B}" type="slidenum">
              <a:rPr lang="en-GB" smtClean="0"/>
              <a:t>‹#›</a:t>
            </a:fld>
            <a:endParaRPr lang="en-GB"/>
          </a:p>
        </p:txBody>
      </p:sp>
    </p:spTree>
    <p:extLst>
      <p:ext uri="{BB962C8B-B14F-4D97-AF65-F5344CB8AC3E}">
        <p14:creationId xmlns:p14="http://schemas.microsoft.com/office/powerpoint/2010/main" val="143836678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C58AA13B-C19B-485E-AE90-83C7C5B20B9B}" type="slidenum">
              <a:rPr lang="en-GB" smtClean="0"/>
              <a:t>1</a:t>
            </a:fld>
            <a:endParaRPr lang="en-GB"/>
          </a:p>
        </p:txBody>
      </p:sp>
    </p:spTree>
    <p:extLst>
      <p:ext uri="{BB962C8B-B14F-4D97-AF65-F5344CB8AC3E}">
        <p14:creationId xmlns:p14="http://schemas.microsoft.com/office/powerpoint/2010/main" val="258678170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70000"/>
              </a:lnSpc>
            </a:pPr>
            <a:endParaRPr lang="en-GB" sz="1200" dirty="0"/>
          </a:p>
        </p:txBody>
      </p:sp>
      <p:sp>
        <p:nvSpPr>
          <p:cNvPr id="4" name="Slide Number Placeholder 3"/>
          <p:cNvSpPr>
            <a:spLocks noGrp="1"/>
          </p:cNvSpPr>
          <p:nvPr>
            <p:ph type="sldNum" sz="quarter" idx="5"/>
          </p:nvPr>
        </p:nvSpPr>
        <p:spPr/>
        <p:txBody>
          <a:bodyPr/>
          <a:lstStyle/>
          <a:p>
            <a:fld id="{DC238A8E-B9A9-4B78-AA50-29F28EBEF030}" type="slidenum">
              <a:rPr lang="en-GB" smtClean="0"/>
              <a:t>2</a:t>
            </a:fld>
            <a:endParaRPr lang="en-GB"/>
          </a:p>
        </p:txBody>
      </p:sp>
    </p:spTree>
    <p:extLst>
      <p:ext uri="{BB962C8B-B14F-4D97-AF65-F5344CB8AC3E}">
        <p14:creationId xmlns:p14="http://schemas.microsoft.com/office/powerpoint/2010/main" val="410819135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70000"/>
              </a:lnSpc>
            </a:pPr>
            <a:endParaRPr lang="en-GB" sz="1200" dirty="0"/>
          </a:p>
        </p:txBody>
      </p:sp>
      <p:sp>
        <p:nvSpPr>
          <p:cNvPr id="4" name="Slide Number Placeholder 3"/>
          <p:cNvSpPr>
            <a:spLocks noGrp="1"/>
          </p:cNvSpPr>
          <p:nvPr>
            <p:ph type="sldNum" sz="quarter" idx="5"/>
          </p:nvPr>
        </p:nvSpPr>
        <p:spPr/>
        <p:txBody>
          <a:bodyPr/>
          <a:lstStyle/>
          <a:p>
            <a:fld id="{DC238A8E-B9A9-4B78-AA50-29F28EBEF030}" type="slidenum">
              <a:rPr lang="en-GB" smtClean="0"/>
              <a:t>3</a:t>
            </a:fld>
            <a:endParaRPr lang="en-GB"/>
          </a:p>
        </p:txBody>
      </p:sp>
    </p:spTree>
    <p:extLst>
      <p:ext uri="{BB962C8B-B14F-4D97-AF65-F5344CB8AC3E}">
        <p14:creationId xmlns:p14="http://schemas.microsoft.com/office/powerpoint/2010/main" val="364937899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2423159"/>
            <a:ext cx="9144000" cy="1086803"/>
          </a:xfrm>
        </p:spPr>
        <p:txBody>
          <a:bodyPr anchor="b">
            <a:normAutofit/>
          </a:bodyPr>
          <a:lstStyle>
            <a:lvl1pPr algn="ctr">
              <a:defRPr sz="4800">
                <a:latin typeface="Arial" panose="020B0604020202020204" pitchFamily="34" charset="0"/>
                <a:cs typeface="Arial" panose="020B0604020202020204" pitchFamily="34" charset="0"/>
              </a:defRPr>
            </a:lvl1pPr>
          </a:lstStyle>
          <a:p>
            <a:r>
              <a:rPr lang="en-US" dirty="0"/>
              <a:t>Click to edit Master title style</a:t>
            </a:r>
            <a:endParaRPr lang="en-GB"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atin typeface="Arial" panose="020B0604020202020204" pitchFamily="34" charset="0"/>
                <a:cs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endParaRPr lang="en-GB" dirty="0"/>
          </a:p>
        </p:txBody>
      </p:sp>
      <p:sp>
        <p:nvSpPr>
          <p:cNvPr id="4" name="Date Placeholder 3"/>
          <p:cNvSpPr>
            <a:spLocks noGrp="1"/>
          </p:cNvSpPr>
          <p:nvPr>
            <p:ph type="dt" sz="half" idx="10"/>
          </p:nvPr>
        </p:nvSpPr>
        <p:spPr/>
        <p:txBody>
          <a:bodyPr/>
          <a:lstStyle/>
          <a:p>
            <a:fld id="{B3767DFC-58A8-4476-917E-D7F36E3BF83B}" type="datetimeFigureOut">
              <a:rPr lang="en-GB" smtClean="0"/>
              <a:t>05/11/2024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AAF0CEA-B6E4-4B36-997F-98A93A01189D}" type="slidenum">
              <a:rPr lang="en-GB" smtClean="0"/>
              <a:t>‹#›</a:t>
            </a:fld>
            <a:endParaRPr lang="en-GB"/>
          </a:p>
        </p:txBody>
      </p: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204704" y="0"/>
            <a:ext cx="1438656" cy="1691640"/>
          </a:xfrm>
          <a:prstGeom prst="rect">
            <a:avLst/>
          </a:prstGeom>
        </p:spPr>
      </p:pic>
    </p:spTree>
    <p:extLst>
      <p:ext uri="{BB962C8B-B14F-4D97-AF65-F5344CB8AC3E}">
        <p14:creationId xmlns:p14="http://schemas.microsoft.com/office/powerpoint/2010/main" val="940399526"/>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BD157A2-A590-41F3-BB42-BCAB72062412}" type="datetimeFigureOut">
              <a:rPr lang="en-GB" smtClean="0"/>
              <a:t>05/11/2024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E16BB43-47AA-4083-805E-17C22FD7D216}" type="slidenum">
              <a:rPr lang="en-GB" smtClean="0"/>
              <a:t>‹#›</a:t>
            </a:fld>
            <a:endParaRPr lang="en-GB"/>
          </a:p>
        </p:txBody>
      </p:sp>
    </p:spTree>
    <p:extLst>
      <p:ext uri="{BB962C8B-B14F-4D97-AF65-F5344CB8AC3E}">
        <p14:creationId xmlns:p14="http://schemas.microsoft.com/office/powerpoint/2010/main" val="284555970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3767DFC-58A8-4476-917E-D7F36E3BF83B}" type="datetimeFigureOut">
              <a:rPr lang="en-GB" smtClean="0"/>
              <a:t>05/11/2024</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AAF0CEA-B6E4-4B36-997F-98A93A01189D}" type="slidenum">
              <a:rPr lang="en-GB" smtClean="0"/>
              <a:t>‹#›</a:t>
            </a:fld>
            <a:endParaRPr lang="en-GB"/>
          </a:p>
        </p:txBody>
      </p:sp>
    </p:spTree>
    <p:extLst>
      <p:ext uri="{BB962C8B-B14F-4D97-AF65-F5344CB8AC3E}">
        <p14:creationId xmlns:p14="http://schemas.microsoft.com/office/powerpoint/2010/main" val="1662103900"/>
      </p:ext>
    </p:extLst>
  </p:cSld>
  <p:clrMap bg1="lt1" tx1="dk1" bg2="lt2" tx2="dk2" accent1="accent1" accent2="accent2" accent3="accent3" accent4="accent4" accent5="accent5" accent6="accent6" hlink="hlink" folHlink="folHlink"/>
  <p:sldLayoutIdLst>
    <p:sldLayoutId id="2147483649" r:id="rId1"/>
    <p:sldLayoutId id="2147483815" r:id="rId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932B1F-0552-561E-3DBF-C583C892ABFC}"/>
              </a:ext>
            </a:extLst>
          </p:cNvPr>
          <p:cNvSpPr>
            <a:spLocks noGrp="1"/>
          </p:cNvSpPr>
          <p:nvPr>
            <p:ph type="ctrTitle"/>
          </p:nvPr>
        </p:nvSpPr>
        <p:spPr/>
        <p:txBody>
          <a:bodyPr>
            <a:normAutofit/>
          </a:bodyPr>
          <a:lstStyle/>
          <a:p>
            <a:r>
              <a:rPr lang="en-GB" b="1" i="0" dirty="0">
                <a:solidFill>
                  <a:srgbClr val="000000"/>
                </a:solidFill>
                <a:effectLst/>
                <a:latin typeface="Arial" panose="020B0604020202020204" pitchFamily="34" charset="0"/>
              </a:rPr>
              <a:t>Eye Care and Public Health</a:t>
            </a:r>
            <a:endParaRPr lang="en-GB" dirty="0"/>
          </a:p>
        </p:txBody>
      </p:sp>
      <p:sp>
        <p:nvSpPr>
          <p:cNvPr id="3" name="Subtitle 2">
            <a:extLst>
              <a:ext uri="{FF2B5EF4-FFF2-40B4-BE49-F238E27FC236}">
                <a16:creationId xmlns:a16="http://schemas.microsoft.com/office/drawing/2014/main" id="{3F43AD13-B69E-05AE-3AC6-D2B842BB7D06}"/>
              </a:ext>
            </a:extLst>
          </p:cNvPr>
          <p:cNvSpPr>
            <a:spLocks noGrp="1"/>
          </p:cNvSpPr>
          <p:nvPr>
            <p:ph type="subTitle" idx="1"/>
          </p:nvPr>
        </p:nvSpPr>
        <p:spPr>
          <a:xfrm>
            <a:off x="850900" y="4486728"/>
            <a:ext cx="10693400" cy="1507672"/>
          </a:xfrm>
        </p:spPr>
        <p:txBody>
          <a:bodyPr>
            <a:normAutofit/>
          </a:bodyPr>
          <a:lstStyle/>
          <a:p>
            <a:r>
              <a:rPr lang="en-GB" sz="2800" b="1" dirty="0">
                <a:latin typeface="Arial" panose="020B0604020202020204" pitchFamily="34" charset="0"/>
                <a:cs typeface="Arial" panose="020B0604020202020204" pitchFamily="34" charset="0"/>
              </a:rPr>
              <a:t>Pushpinder Singh Mangat</a:t>
            </a:r>
          </a:p>
          <a:p>
            <a:r>
              <a:rPr lang="en-GB" sz="2800" b="1" dirty="0"/>
              <a:t>Deputy Chief Medical Officer – Health Services</a:t>
            </a:r>
          </a:p>
          <a:p>
            <a:r>
              <a:rPr lang="en-GB" sz="2800" b="1" dirty="0">
                <a:latin typeface="Arial" panose="020B0604020202020204" pitchFamily="34" charset="0"/>
                <a:cs typeface="Arial" panose="020B0604020202020204" pitchFamily="34" charset="0"/>
              </a:rPr>
              <a:t>Honorary Professor Swansea University</a:t>
            </a:r>
          </a:p>
        </p:txBody>
      </p:sp>
    </p:spTree>
    <p:extLst>
      <p:ext uri="{BB962C8B-B14F-4D97-AF65-F5344CB8AC3E}">
        <p14:creationId xmlns:p14="http://schemas.microsoft.com/office/powerpoint/2010/main" val="108641737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39AE1A-C311-0CF4-1D02-E48EEF5A6737}"/>
              </a:ext>
            </a:extLst>
          </p:cNvPr>
          <p:cNvSpPr>
            <a:spLocks noGrp="1"/>
          </p:cNvSpPr>
          <p:nvPr>
            <p:ph type="title"/>
          </p:nvPr>
        </p:nvSpPr>
        <p:spPr/>
        <p:txBody>
          <a:bodyPr/>
          <a:lstStyle/>
          <a:p>
            <a:pPr algn="ctr"/>
            <a:r>
              <a:rPr lang="en-GB" b="1" dirty="0"/>
              <a:t>Making Every Contact Count</a:t>
            </a:r>
          </a:p>
        </p:txBody>
      </p:sp>
      <p:sp>
        <p:nvSpPr>
          <p:cNvPr id="3" name="Content Placeholder 2">
            <a:extLst>
              <a:ext uri="{FF2B5EF4-FFF2-40B4-BE49-F238E27FC236}">
                <a16:creationId xmlns:a16="http://schemas.microsoft.com/office/drawing/2014/main" id="{DAFA6550-4C91-F5A8-2F29-706A6BA42AB9}"/>
              </a:ext>
            </a:extLst>
          </p:cNvPr>
          <p:cNvSpPr>
            <a:spLocks noGrp="1"/>
          </p:cNvSpPr>
          <p:nvPr>
            <p:ph idx="1"/>
          </p:nvPr>
        </p:nvSpPr>
        <p:spPr>
          <a:xfrm>
            <a:off x="1444978" y="1588557"/>
            <a:ext cx="9302044" cy="4778375"/>
          </a:xfrm>
        </p:spPr>
        <p:txBody>
          <a:bodyPr>
            <a:normAutofit/>
          </a:bodyPr>
          <a:lstStyle/>
          <a:p>
            <a:pPr marL="0" indent="0">
              <a:buNone/>
            </a:pPr>
            <a:r>
              <a:rPr lang="en-GB" sz="4000" dirty="0">
                <a:ea typeface="Aptos" panose="020B0004020202020204" pitchFamily="34" charset="0"/>
              </a:rPr>
              <a:t>Optometry</a:t>
            </a:r>
            <a:r>
              <a:rPr lang="en-GB" sz="3600" dirty="0">
                <a:ea typeface="Aptos" panose="020B0004020202020204" pitchFamily="34" charset="0"/>
              </a:rPr>
              <a:t> </a:t>
            </a:r>
          </a:p>
          <a:p>
            <a:pPr marL="342900" lvl="0" indent="-342900">
              <a:buSzPts val="1000"/>
              <a:buFont typeface="Symbol" panose="05050102010706020507" pitchFamily="18" charset="2"/>
              <a:buChar char=""/>
              <a:tabLst>
                <a:tab pos="457200" algn="l"/>
              </a:tabLst>
            </a:pPr>
            <a:r>
              <a:rPr lang="en-GB" kern="0" dirty="0">
                <a:solidFill>
                  <a:srgbClr val="0A0A0A"/>
                </a:solidFill>
                <a:effectLst/>
                <a:ea typeface="Times New Roman" panose="02020603050405020304" pitchFamily="18" charset="0"/>
                <a:cs typeface="Arial" panose="020B0604020202020204" pitchFamily="34" charset="0"/>
              </a:rPr>
              <a:t>Stopping smoking </a:t>
            </a:r>
            <a:endParaRPr lang="en-GB" kern="100" dirty="0">
              <a:solidFill>
                <a:srgbClr val="0A0A0A"/>
              </a:solidFill>
              <a:effectLst/>
              <a:ea typeface="Aptos" panose="020B0004020202020204" pitchFamily="34" charset="0"/>
              <a:cs typeface="Times New Roman" panose="02020603050405020304" pitchFamily="18" charset="0"/>
            </a:endParaRPr>
          </a:p>
          <a:p>
            <a:pPr marL="342900" lvl="0" indent="-342900">
              <a:spcBef>
                <a:spcPts val="750"/>
              </a:spcBef>
              <a:buSzPts val="1000"/>
              <a:buFont typeface="Symbol" panose="05050102010706020507" pitchFamily="18" charset="2"/>
              <a:buChar char=""/>
              <a:tabLst>
                <a:tab pos="457200" algn="l"/>
              </a:tabLst>
            </a:pPr>
            <a:r>
              <a:rPr lang="en-GB" kern="0" dirty="0">
                <a:solidFill>
                  <a:srgbClr val="0A0A0A"/>
                </a:solidFill>
                <a:effectLst/>
                <a:ea typeface="Times New Roman" panose="02020603050405020304" pitchFamily="18" charset="0"/>
                <a:cs typeface="Arial" panose="020B0604020202020204" pitchFamily="34" charset="0"/>
              </a:rPr>
              <a:t>Drinking alcohol only within the recommended limits </a:t>
            </a:r>
            <a:endParaRPr lang="en-GB" kern="100" dirty="0">
              <a:solidFill>
                <a:srgbClr val="0A0A0A"/>
              </a:solidFill>
              <a:effectLst/>
              <a:ea typeface="Aptos" panose="020B0004020202020204" pitchFamily="34" charset="0"/>
              <a:cs typeface="Times New Roman" panose="02020603050405020304" pitchFamily="18" charset="0"/>
            </a:endParaRPr>
          </a:p>
          <a:p>
            <a:pPr marL="342900" lvl="0" indent="-342900">
              <a:spcBef>
                <a:spcPts val="750"/>
              </a:spcBef>
              <a:buSzPts val="1000"/>
              <a:buFont typeface="Symbol" panose="05050102010706020507" pitchFamily="18" charset="2"/>
              <a:buChar char=""/>
              <a:tabLst>
                <a:tab pos="457200" algn="l"/>
              </a:tabLst>
            </a:pPr>
            <a:r>
              <a:rPr lang="en-GB" kern="0" dirty="0">
                <a:solidFill>
                  <a:srgbClr val="0A0A0A"/>
                </a:solidFill>
                <a:effectLst/>
                <a:ea typeface="Times New Roman" panose="02020603050405020304" pitchFamily="18" charset="0"/>
                <a:cs typeface="Arial" panose="020B0604020202020204" pitchFamily="34" charset="0"/>
              </a:rPr>
              <a:t>Healthy eating </a:t>
            </a:r>
            <a:endParaRPr lang="en-GB" kern="100" dirty="0">
              <a:solidFill>
                <a:srgbClr val="0A0A0A"/>
              </a:solidFill>
              <a:effectLst/>
              <a:ea typeface="Aptos" panose="020B0004020202020204" pitchFamily="34" charset="0"/>
              <a:cs typeface="Times New Roman" panose="02020603050405020304" pitchFamily="18" charset="0"/>
            </a:endParaRPr>
          </a:p>
          <a:p>
            <a:pPr marL="342900" lvl="0" indent="-342900">
              <a:spcBef>
                <a:spcPts val="750"/>
              </a:spcBef>
              <a:buSzPts val="1000"/>
              <a:buFont typeface="Symbol" panose="05050102010706020507" pitchFamily="18" charset="2"/>
              <a:buChar char=""/>
              <a:tabLst>
                <a:tab pos="457200" algn="l"/>
              </a:tabLst>
            </a:pPr>
            <a:r>
              <a:rPr lang="en-GB" kern="0" dirty="0">
                <a:solidFill>
                  <a:srgbClr val="0A0A0A"/>
                </a:solidFill>
                <a:effectLst/>
                <a:ea typeface="Times New Roman" panose="02020603050405020304" pitchFamily="18" charset="0"/>
                <a:cs typeface="Arial" panose="020B0604020202020204" pitchFamily="34" charset="0"/>
              </a:rPr>
              <a:t>Being physically active </a:t>
            </a:r>
            <a:endParaRPr lang="en-GB" kern="100" dirty="0">
              <a:solidFill>
                <a:srgbClr val="0A0A0A"/>
              </a:solidFill>
              <a:effectLst/>
              <a:ea typeface="Aptos" panose="020B0004020202020204" pitchFamily="34" charset="0"/>
              <a:cs typeface="Times New Roman" panose="02020603050405020304" pitchFamily="18" charset="0"/>
            </a:endParaRPr>
          </a:p>
          <a:p>
            <a:pPr marL="342900" lvl="0" indent="-342900">
              <a:spcBef>
                <a:spcPts val="750"/>
              </a:spcBef>
              <a:buSzPts val="1000"/>
              <a:buFont typeface="Symbol" panose="05050102010706020507" pitchFamily="18" charset="2"/>
              <a:buChar char=""/>
              <a:tabLst>
                <a:tab pos="457200" algn="l"/>
              </a:tabLst>
            </a:pPr>
            <a:r>
              <a:rPr lang="en-GB" kern="0" dirty="0">
                <a:solidFill>
                  <a:srgbClr val="0A0A0A"/>
                </a:solidFill>
                <a:effectLst/>
                <a:ea typeface="Times New Roman" panose="02020603050405020304" pitchFamily="18" charset="0"/>
                <a:cs typeface="Arial" panose="020B0604020202020204" pitchFamily="34" charset="0"/>
              </a:rPr>
              <a:t>Being aware of the importance of immunisations and vaccinations</a:t>
            </a:r>
            <a:endParaRPr lang="en-GB" kern="100" dirty="0">
              <a:solidFill>
                <a:srgbClr val="0A0A0A"/>
              </a:solidFill>
              <a:effectLst/>
              <a:ea typeface="Aptos" panose="020B0004020202020204" pitchFamily="34" charset="0"/>
              <a:cs typeface="Times New Roman" panose="02020603050405020304" pitchFamily="18" charset="0"/>
            </a:endParaRPr>
          </a:p>
          <a:p>
            <a:pPr marL="342900" lvl="0" indent="-342900">
              <a:spcBef>
                <a:spcPts val="750"/>
              </a:spcBef>
              <a:buSzPts val="1000"/>
              <a:buFont typeface="Symbol" panose="05050102010706020507" pitchFamily="18" charset="2"/>
              <a:buChar char=""/>
              <a:tabLst>
                <a:tab pos="457200" algn="l"/>
              </a:tabLst>
            </a:pPr>
            <a:r>
              <a:rPr lang="en-GB" kern="0" dirty="0">
                <a:solidFill>
                  <a:srgbClr val="0A0A0A"/>
                </a:solidFill>
                <a:effectLst/>
                <a:ea typeface="Times New Roman" panose="02020603050405020304" pitchFamily="18" charset="0"/>
                <a:cs typeface="Arial" panose="020B0604020202020204" pitchFamily="34" charset="0"/>
              </a:rPr>
              <a:t>Improving mental health and wellbeing.</a:t>
            </a:r>
            <a:endParaRPr lang="en-GB" kern="100" dirty="0">
              <a:solidFill>
                <a:srgbClr val="0A0A0A"/>
              </a:solidFill>
              <a:effectLst/>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314291258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39AE1A-C311-0CF4-1D02-E48EEF5A6737}"/>
              </a:ext>
            </a:extLst>
          </p:cNvPr>
          <p:cNvSpPr>
            <a:spLocks noGrp="1"/>
          </p:cNvSpPr>
          <p:nvPr>
            <p:ph type="title"/>
          </p:nvPr>
        </p:nvSpPr>
        <p:spPr/>
        <p:txBody>
          <a:bodyPr/>
          <a:lstStyle/>
          <a:p>
            <a:pPr algn="ctr"/>
            <a:r>
              <a:rPr lang="en-GB" b="1" dirty="0"/>
              <a:t>Making Every Contact Count</a:t>
            </a:r>
          </a:p>
        </p:txBody>
      </p:sp>
      <p:sp>
        <p:nvSpPr>
          <p:cNvPr id="3" name="Content Placeholder 2">
            <a:extLst>
              <a:ext uri="{FF2B5EF4-FFF2-40B4-BE49-F238E27FC236}">
                <a16:creationId xmlns:a16="http://schemas.microsoft.com/office/drawing/2014/main" id="{DAFA6550-4C91-F5A8-2F29-706A6BA42AB9}"/>
              </a:ext>
            </a:extLst>
          </p:cNvPr>
          <p:cNvSpPr>
            <a:spLocks noGrp="1"/>
          </p:cNvSpPr>
          <p:nvPr>
            <p:ph idx="1"/>
          </p:nvPr>
        </p:nvSpPr>
        <p:spPr>
          <a:xfrm>
            <a:off x="1682044" y="1714500"/>
            <a:ext cx="9031112" cy="4778375"/>
          </a:xfrm>
        </p:spPr>
        <p:txBody>
          <a:bodyPr>
            <a:normAutofit/>
          </a:bodyPr>
          <a:lstStyle/>
          <a:p>
            <a:pPr marL="0" indent="0">
              <a:buNone/>
            </a:pPr>
            <a:r>
              <a:rPr lang="en-GB" sz="4000" dirty="0">
                <a:ea typeface="Aptos" panose="020B0004020202020204" pitchFamily="34" charset="0"/>
              </a:rPr>
              <a:t>Optometry</a:t>
            </a:r>
            <a:r>
              <a:rPr lang="en-GB" sz="3600" dirty="0">
                <a:ea typeface="Aptos" panose="020B0004020202020204" pitchFamily="34" charset="0"/>
              </a:rPr>
              <a:t> </a:t>
            </a:r>
          </a:p>
          <a:p>
            <a:pPr marL="342900" lvl="0" indent="-342900">
              <a:buSzPts val="1000"/>
              <a:buFont typeface="Symbol" panose="05050102010706020507" pitchFamily="18" charset="2"/>
              <a:buChar char=""/>
              <a:tabLst>
                <a:tab pos="457200" algn="l"/>
              </a:tabLst>
            </a:pPr>
            <a:r>
              <a:rPr lang="en-GB" sz="3200" dirty="0">
                <a:effectLst/>
                <a:ea typeface="Aptos" panose="020B0004020202020204" pitchFamily="34" charset="0"/>
              </a:rPr>
              <a:t>Diabetic Eye Disease </a:t>
            </a:r>
          </a:p>
          <a:p>
            <a:pPr marL="342900" lvl="0" indent="-342900">
              <a:buSzPts val="1000"/>
              <a:buFont typeface="Symbol" panose="05050102010706020507" pitchFamily="18" charset="2"/>
              <a:buChar char=""/>
              <a:tabLst>
                <a:tab pos="457200" algn="l"/>
              </a:tabLst>
            </a:pPr>
            <a:r>
              <a:rPr lang="en-GB" sz="3200" dirty="0">
                <a:effectLst/>
                <a:ea typeface="Aptos" panose="020B0004020202020204" pitchFamily="34" charset="0"/>
              </a:rPr>
              <a:t>Macular Degeneration </a:t>
            </a:r>
            <a:endParaRPr lang="en-GB" sz="3200" dirty="0">
              <a:ea typeface="Aptos" panose="020B0004020202020204" pitchFamily="34" charset="0"/>
            </a:endParaRPr>
          </a:p>
          <a:p>
            <a:pPr marL="342900" lvl="0" indent="-342900">
              <a:buSzPts val="1000"/>
              <a:buFont typeface="Symbol" panose="05050102010706020507" pitchFamily="18" charset="2"/>
              <a:buChar char=""/>
              <a:tabLst>
                <a:tab pos="457200" algn="l"/>
              </a:tabLst>
            </a:pPr>
            <a:r>
              <a:rPr lang="en-GB" sz="3200" dirty="0">
                <a:effectLst/>
                <a:ea typeface="Aptos" panose="020B0004020202020204" pitchFamily="34" charset="0"/>
              </a:rPr>
              <a:t>Cataracts to name just a few</a:t>
            </a:r>
            <a:endParaRPr lang="en-GB" sz="1800" dirty="0">
              <a:latin typeface="Arial" panose="020B0604020202020204" pitchFamily="34" charset="0"/>
              <a:ea typeface="Aptos" panose="020B0004020202020204" pitchFamily="34" charset="0"/>
            </a:endParaRPr>
          </a:p>
          <a:p>
            <a:pPr marL="342900" lvl="0" indent="-342900">
              <a:buSzPts val="1000"/>
              <a:buFont typeface="Symbol" panose="05050102010706020507" pitchFamily="18" charset="2"/>
              <a:buChar char=""/>
              <a:tabLst>
                <a:tab pos="457200" algn="l"/>
              </a:tabLst>
            </a:pPr>
            <a:endParaRPr lang="en-GB" sz="1800" kern="100" dirty="0">
              <a:solidFill>
                <a:srgbClr val="0A0A0A"/>
              </a:solidFill>
              <a:effectLst/>
              <a:latin typeface="Arial" panose="020B0604020202020204" pitchFamily="34" charset="0"/>
              <a:ea typeface="Aptos" panose="020B0004020202020204" pitchFamily="34" charset="0"/>
              <a:cs typeface="Times New Roman" panose="02020603050405020304" pitchFamily="18" charset="0"/>
            </a:endParaRPr>
          </a:p>
          <a:p>
            <a:pPr marL="342900" lvl="0" indent="-342900">
              <a:buSzPts val="1000"/>
              <a:buFont typeface="Symbol" panose="05050102010706020507" pitchFamily="18" charset="2"/>
              <a:buChar char=""/>
              <a:tabLst>
                <a:tab pos="457200" algn="l"/>
              </a:tabLst>
            </a:pPr>
            <a:r>
              <a:rPr lang="en-GB" sz="3200" dirty="0">
                <a:effectLst/>
                <a:ea typeface="Aptos" panose="020B0004020202020204" pitchFamily="34" charset="0"/>
              </a:rPr>
              <a:t>So, when people see their optometrist or dispensing optician, they should expect to have a conversation about healthy lifestyles and choices</a:t>
            </a:r>
            <a:endParaRPr lang="en-GB" sz="4400" kern="100" dirty="0">
              <a:solidFill>
                <a:srgbClr val="0A0A0A"/>
              </a:solidFill>
              <a:effectLst/>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322660842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39AE1A-C311-0CF4-1D02-E48EEF5A6737}"/>
              </a:ext>
            </a:extLst>
          </p:cNvPr>
          <p:cNvSpPr>
            <a:spLocks noGrp="1"/>
          </p:cNvSpPr>
          <p:nvPr>
            <p:ph type="title"/>
          </p:nvPr>
        </p:nvSpPr>
        <p:spPr/>
        <p:txBody>
          <a:bodyPr/>
          <a:lstStyle/>
          <a:p>
            <a:pPr algn="ctr"/>
            <a:r>
              <a:rPr lang="en-GB" b="1" dirty="0"/>
              <a:t>Wales Vision Forum</a:t>
            </a:r>
          </a:p>
        </p:txBody>
      </p:sp>
      <p:sp>
        <p:nvSpPr>
          <p:cNvPr id="3" name="Content Placeholder 2">
            <a:extLst>
              <a:ext uri="{FF2B5EF4-FFF2-40B4-BE49-F238E27FC236}">
                <a16:creationId xmlns:a16="http://schemas.microsoft.com/office/drawing/2014/main" id="{DAFA6550-4C91-F5A8-2F29-706A6BA42AB9}"/>
              </a:ext>
            </a:extLst>
          </p:cNvPr>
          <p:cNvSpPr>
            <a:spLocks noGrp="1"/>
          </p:cNvSpPr>
          <p:nvPr>
            <p:ph idx="1"/>
          </p:nvPr>
        </p:nvSpPr>
        <p:spPr>
          <a:xfrm>
            <a:off x="1682044" y="1714500"/>
            <a:ext cx="9031112" cy="4778375"/>
          </a:xfrm>
        </p:spPr>
        <p:txBody>
          <a:bodyPr>
            <a:normAutofit/>
          </a:bodyPr>
          <a:lstStyle/>
          <a:p>
            <a:pPr marL="0" indent="0">
              <a:buNone/>
            </a:pPr>
            <a:r>
              <a:rPr lang="en-GB" sz="4000" dirty="0">
                <a:ea typeface="Aptos" panose="020B0004020202020204" pitchFamily="34" charset="0"/>
              </a:rPr>
              <a:t>Signposting Services</a:t>
            </a:r>
          </a:p>
          <a:p>
            <a:pPr marL="0" indent="0">
              <a:buNone/>
            </a:pPr>
            <a:r>
              <a:rPr lang="en-GB" sz="4000" kern="100" dirty="0">
                <a:solidFill>
                  <a:srgbClr val="0A0A0A"/>
                </a:solidFill>
                <a:effectLst/>
                <a:ea typeface="Aptos" panose="020B0004020202020204" pitchFamily="34" charset="0"/>
                <a:cs typeface="Times New Roman" panose="02020603050405020304" pitchFamily="18" charset="0"/>
              </a:rPr>
              <a:t>MECC is another example of this</a:t>
            </a:r>
          </a:p>
          <a:p>
            <a:r>
              <a:rPr lang="en-GB" kern="100" dirty="0">
                <a:effectLst/>
                <a:ea typeface="Aptos" panose="020B0004020202020204" pitchFamily="34" charset="0"/>
                <a:cs typeface="Arial" panose="020B0604020202020204" pitchFamily="34" charset="0"/>
              </a:rPr>
              <a:t>Stop Smoking for example</a:t>
            </a:r>
          </a:p>
          <a:p>
            <a:r>
              <a:rPr lang="en-GB" kern="100" dirty="0">
                <a:effectLst/>
                <a:ea typeface="Aptos" panose="020B0004020202020204" pitchFamily="34" charset="0"/>
                <a:cs typeface="Arial" panose="020B0604020202020204" pitchFamily="34" charset="0"/>
              </a:rPr>
              <a:t>Social Prescribing that connects people to activities, groups, and services in their community to meet the practical, social and emotional needs that affect their health and wellbeing.</a:t>
            </a:r>
            <a:endParaRPr lang="en-GB" kern="100" dirty="0">
              <a:effectLst/>
              <a:ea typeface="Aptos" panose="020B0004020202020204" pitchFamily="34" charset="0"/>
              <a:cs typeface="Times New Roman" panose="02020603050405020304" pitchFamily="18" charset="0"/>
            </a:endParaRPr>
          </a:p>
          <a:p>
            <a:endParaRPr lang="en-GB" sz="4400" kern="100" dirty="0">
              <a:solidFill>
                <a:srgbClr val="0A0A0A"/>
              </a:solidFill>
              <a:effectLst/>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308090674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39AE1A-C311-0CF4-1D02-E48EEF5A6737}"/>
              </a:ext>
            </a:extLst>
          </p:cNvPr>
          <p:cNvSpPr>
            <a:spLocks noGrp="1"/>
          </p:cNvSpPr>
          <p:nvPr>
            <p:ph type="title"/>
          </p:nvPr>
        </p:nvSpPr>
        <p:spPr/>
        <p:txBody>
          <a:bodyPr/>
          <a:lstStyle/>
          <a:p>
            <a:pPr algn="ctr"/>
            <a:r>
              <a:rPr lang="en-GB" b="1" dirty="0"/>
              <a:t>Conclusion</a:t>
            </a:r>
          </a:p>
        </p:txBody>
      </p:sp>
      <p:sp>
        <p:nvSpPr>
          <p:cNvPr id="3" name="Content Placeholder 2">
            <a:extLst>
              <a:ext uri="{FF2B5EF4-FFF2-40B4-BE49-F238E27FC236}">
                <a16:creationId xmlns:a16="http://schemas.microsoft.com/office/drawing/2014/main" id="{DAFA6550-4C91-F5A8-2F29-706A6BA42AB9}"/>
              </a:ext>
            </a:extLst>
          </p:cNvPr>
          <p:cNvSpPr>
            <a:spLocks noGrp="1"/>
          </p:cNvSpPr>
          <p:nvPr>
            <p:ph idx="1"/>
          </p:nvPr>
        </p:nvSpPr>
        <p:spPr>
          <a:xfrm>
            <a:off x="1682044" y="1714500"/>
            <a:ext cx="9031112" cy="4778375"/>
          </a:xfrm>
        </p:spPr>
        <p:txBody>
          <a:bodyPr>
            <a:normAutofit/>
          </a:bodyPr>
          <a:lstStyle/>
          <a:p>
            <a:pPr marL="0" indent="0">
              <a:buNone/>
            </a:pPr>
            <a:r>
              <a:rPr lang="en-GB" sz="4000" dirty="0">
                <a:ea typeface="Aptos" panose="020B0004020202020204" pitchFamily="34" charset="0"/>
              </a:rPr>
              <a:t>Increasing Demands</a:t>
            </a:r>
          </a:p>
          <a:p>
            <a:pPr marL="0" indent="0">
              <a:buNone/>
            </a:pPr>
            <a:r>
              <a:rPr lang="en-GB" sz="4000" kern="100" dirty="0">
                <a:effectLst/>
                <a:ea typeface="Aptos" panose="020B0004020202020204" pitchFamily="34" charset="0"/>
                <a:cs typeface="Times New Roman" panose="02020603050405020304" pitchFamily="18" charset="0"/>
              </a:rPr>
              <a:t>Significant Service Transformation</a:t>
            </a:r>
          </a:p>
          <a:p>
            <a:pPr marL="0" indent="0">
              <a:buNone/>
            </a:pPr>
            <a:r>
              <a:rPr lang="en-GB" sz="4000" kern="100" dirty="0">
                <a:ea typeface="Aptos" panose="020B0004020202020204" pitchFamily="34" charset="0"/>
                <a:cs typeface="Times New Roman" panose="02020603050405020304" pitchFamily="18" charset="0"/>
              </a:rPr>
              <a:t>Healthier Lifestyles – MECC</a:t>
            </a:r>
          </a:p>
          <a:p>
            <a:pPr marL="0" indent="0">
              <a:buNone/>
            </a:pPr>
            <a:r>
              <a:rPr lang="en-GB" sz="4000" kern="100" dirty="0">
                <a:effectLst/>
                <a:ea typeface="Aptos" panose="020B0004020202020204" pitchFamily="34" charset="0"/>
                <a:cs typeface="Times New Roman" panose="02020603050405020304" pitchFamily="18" charset="0"/>
              </a:rPr>
              <a:t>Prevention - everyone's business</a:t>
            </a:r>
          </a:p>
          <a:p>
            <a:pPr marL="0" indent="0">
              <a:buNone/>
            </a:pPr>
            <a:r>
              <a:rPr lang="en-GB" sz="4000" kern="100" dirty="0">
                <a:ea typeface="Aptos" panose="020B0004020202020204" pitchFamily="34" charset="0"/>
                <a:cs typeface="Times New Roman" panose="02020603050405020304" pitchFamily="18" charset="0"/>
              </a:rPr>
              <a:t>Cost of sight loss to Society</a:t>
            </a:r>
          </a:p>
          <a:p>
            <a:pPr marL="0" indent="0">
              <a:buNone/>
            </a:pPr>
            <a:endParaRPr lang="en-GB" sz="4000" kern="100" dirty="0">
              <a:effectLst/>
              <a:ea typeface="Aptos" panose="020B0004020202020204" pitchFamily="34" charset="0"/>
              <a:cs typeface="Times New Roman" panose="02020603050405020304" pitchFamily="18" charset="0"/>
            </a:endParaRPr>
          </a:p>
          <a:p>
            <a:pPr marL="0" indent="0">
              <a:buNone/>
            </a:pPr>
            <a:r>
              <a:rPr lang="en-GB" sz="4000" kern="100" dirty="0" err="1">
                <a:ea typeface="Aptos" panose="020B0004020202020204" pitchFamily="34" charset="0"/>
                <a:cs typeface="Times New Roman" panose="02020603050405020304" pitchFamily="18" charset="0"/>
              </a:rPr>
              <a:t>Diolch</a:t>
            </a:r>
            <a:r>
              <a:rPr lang="en-GB" sz="4000" kern="100" dirty="0">
                <a:ea typeface="Aptos" panose="020B0004020202020204" pitchFamily="34" charset="0"/>
                <a:cs typeface="Times New Roman" panose="02020603050405020304" pitchFamily="18" charset="0"/>
              </a:rPr>
              <a:t> </a:t>
            </a:r>
            <a:r>
              <a:rPr lang="en-GB" sz="4000" kern="100" dirty="0" err="1">
                <a:ea typeface="Aptos" panose="020B0004020202020204" pitchFamily="34" charset="0"/>
                <a:cs typeface="Times New Roman" panose="02020603050405020304" pitchFamily="18" charset="0"/>
              </a:rPr>
              <a:t>yn</a:t>
            </a:r>
            <a:r>
              <a:rPr lang="en-GB" sz="4000" kern="100" dirty="0">
                <a:ea typeface="Aptos" panose="020B0004020202020204" pitchFamily="34" charset="0"/>
                <a:cs typeface="Times New Roman" panose="02020603050405020304" pitchFamily="18" charset="0"/>
              </a:rPr>
              <a:t> </a:t>
            </a:r>
            <a:r>
              <a:rPr lang="en-GB" sz="4000" kern="100" dirty="0" err="1">
                <a:ea typeface="Aptos" panose="020B0004020202020204" pitchFamily="34" charset="0"/>
                <a:cs typeface="Times New Roman" panose="02020603050405020304" pitchFamily="18" charset="0"/>
              </a:rPr>
              <a:t>fawr</a:t>
            </a:r>
            <a:endParaRPr lang="en-GB" kern="100" dirty="0">
              <a:effectLst/>
              <a:ea typeface="Aptos" panose="020B0004020202020204" pitchFamily="34" charset="0"/>
              <a:cs typeface="Times New Roman" panose="02020603050405020304" pitchFamily="18" charset="0"/>
            </a:endParaRPr>
          </a:p>
          <a:p>
            <a:endParaRPr lang="en-GB" sz="4400" kern="100" dirty="0">
              <a:solidFill>
                <a:srgbClr val="0A0A0A"/>
              </a:solidFill>
              <a:effectLst/>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2280559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Shape 295">
            <a:extLst>
              <a:ext uri="{FF2B5EF4-FFF2-40B4-BE49-F238E27FC236}">
                <a16:creationId xmlns:a16="http://schemas.microsoft.com/office/drawing/2014/main" id="{445967C5-9FFF-8F42-0ACB-48513C088864}"/>
              </a:ext>
            </a:extLst>
          </p:cNvPr>
          <p:cNvSpPr>
            <a:spLocks noChangeArrowheads="1"/>
          </p:cNvSpPr>
          <p:nvPr/>
        </p:nvSpPr>
        <p:spPr bwMode="auto">
          <a:xfrm>
            <a:off x="360947" y="1640831"/>
            <a:ext cx="5419161" cy="467574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400000"/>
                <a:headEnd/>
                <a:tailEnd/>
              </a14:hiddenLine>
            </a:ext>
            <a:ext uri="{C572A759-6A51-4108-AA02-DFA0A04FC94B}">
              <ma14:wrappingTextBoxFlag xmlns="" xmlns:ma14="http://schemas.microsoft.com/office/mac/drawingml/2011/main" val="1"/>
            </a:ext>
          </a:extLst>
        </p:spPr>
        <p:txBody>
          <a:bodyPr lIns="35717" tIns="35717" rIns="35717" bIns="35717" anchor="ctr"/>
          <a:lstStyle/>
          <a:p>
            <a:endParaRPr lang="en-US" sz="5600" dirty="0">
              <a:solidFill>
                <a:srgbClr val="009DDC"/>
              </a:solidFill>
              <a:latin typeface="Arial" panose="020B0604020202020204" pitchFamily="34" charset="0"/>
              <a:cs typeface="Arial" panose="020B0604020202020204" pitchFamily="34" charset="0"/>
              <a:sym typeface="Avenir Book" charset="0"/>
            </a:endParaRPr>
          </a:p>
        </p:txBody>
      </p:sp>
      <p:sp>
        <p:nvSpPr>
          <p:cNvPr id="23" name="Shape 295">
            <a:extLst>
              <a:ext uri="{FF2B5EF4-FFF2-40B4-BE49-F238E27FC236}">
                <a16:creationId xmlns:a16="http://schemas.microsoft.com/office/drawing/2014/main" id="{E5CFEEF6-5CEE-1376-81DC-D137C0FB45AF}"/>
              </a:ext>
            </a:extLst>
          </p:cNvPr>
          <p:cNvSpPr>
            <a:spLocks noChangeArrowheads="1"/>
          </p:cNvSpPr>
          <p:nvPr/>
        </p:nvSpPr>
        <p:spPr bwMode="auto">
          <a:xfrm>
            <a:off x="276227" y="1360966"/>
            <a:ext cx="5756145" cy="514811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400000"/>
                <a:headEnd/>
                <a:tailEnd/>
              </a14:hiddenLine>
            </a:ext>
            <a:ext uri="{C572A759-6A51-4108-AA02-DFA0A04FC94B}">
              <ma14:wrappingTextBoxFlag xmlns="" xmlns:ma14="http://schemas.microsoft.com/office/mac/drawingml/2011/main" val="1"/>
            </a:ext>
          </a:extLst>
        </p:spPr>
        <p:txBody>
          <a:bodyPr lIns="35717" tIns="35717" rIns="35717" bIns="35717" anchor="ctr"/>
          <a:lstStyle/>
          <a:p>
            <a:endParaRPr lang="en-GB" sz="2400" dirty="0">
              <a:latin typeface="Arial" panose="020B0604020202020204" pitchFamily="34" charset="0"/>
              <a:cs typeface="Arial" panose="020B0604020202020204" pitchFamily="34" charset="0"/>
              <a:sym typeface="Avenir Book" charset="0"/>
            </a:endParaRPr>
          </a:p>
        </p:txBody>
      </p:sp>
      <p:cxnSp>
        <p:nvCxnSpPr>
          <p:cNvPr id="24" name="Straight Connector 23">
            <a:extLst>
              <a:ext uri="{FF2B5EF4-FFF2-40B4-BE49-F238E27FC236}">
                <a16:creationId xmlns:a16="http://schemas.microsoft.com/office/drawing/2014/main" id="{D994C300-53AA-A42B-5776-678114B7851C}"/>
              </a:ext>
            </a:extLst>
          </p:cNvPr>
          <p:cNvCxnSpPr/>
          <p:nvPr/>
        </p:nvCxnSpPr>
        <p:spPr>
          <a:xfrm>
            <a:off x="6032376" y="1190999"/>
            <a:ext cx="0" cy="5667003"/>
          </a:xfrm>
          <a:prstGeom prst="line">
            <a:avLst/>
          </a:prstGeom>
          <a:noFill/>
          <a:ln w="25400" cap="flat">
            <a:solidFill>
              <a:srgbClr val="000000"/>
            </a:solidFill>
            <a:prstDash val="solid"/>
            <a:miter lim="400000"/>
          </a:ln>
          <a:effectLst/>
        </p:spPr>
        <p:style>
          <a:lnRef idx="0">
            <a:scrgbClr r="0" g="0" b="0"/>
          </a:lnRef>
          <a:fillRef idx="0">
            <a:scrgbClr r="0" g="0" b="0"/>
          </a:fillRef>
          <a:effectRef idx="0">
            <a:scrgbClr r="0" g="0" b="0"/>
          </a:effectRef>
          <a:fontRef idx="none"/>
        </p:style>
      </p:cxnSp>
      <p:cxnSp>
        <p:nvCxnSpPr>
          <p:cNvPr id="25" name="Straight Connector 24">
            <a:extLst>
              <a:ext uri="{FF2B5EF4-FFF2-40B4-BE49-F238E27FC236}">
                <a16:creationId xmlns:a16="http://schemas.microsoft.com/office/drawing/2014/main" id="{CBA87F03-0288-0724-47B9-B573B09A59D5}"/>
              </a:ext>
            </a:extLst>
          </p:cNvPr>
          <p:cNvCxnSpPr>
            <a:cxnSpLocks/>
          </p:cNvCxnSpPr>
          <p:nvPr/>
        </p:nvCxnSpPr>
        <p:spPr>
          <a:xfrm>
            <a:off x="6032372" y="4050730"/>
            <a:ext cx="4635628" cy="0"/>
          </a:xfrm>
          <a:prstGeom prst="line">
            <a:avLst/>
          </a:prstGeom>
          <a:noFill/>
          <a:ln w="25400" cap="flat">
            <a:solidFill>
              <a:srgbClr val="000000"/>
            </a:solidFill>
            <a:prstDash val="solid"/>
            <a:miter lim="400000"/>
          </a:ln>
          <a:effectLst/>
        </p:spPr>
        <p:style>
          <a:lnRef idx="0">
            <a:scrgbClr r="0" g="0" b="0"/>
          </a:lnRef>
          <a:fillRef idx="0">
            <a:scrgbClr r="0" g="0" b="0"/>
          </a:fillRef>
          <a:effectRef idx="0">
            <a:scrgbClr r="0" g="0" b="0"/>
          </a:effectRef>
          <a:fontRef idx="none"/>
        </p:style>
      </p:cxnSp>
      <p:cxnSp>
        <p:nvCxnSpPr>
          <p:cNvPr id="26" name="Straight Connector 25">
            <a:extLst>
              <a:ext uri="{FF2B5EF4-FFF2-40B4-BE49-F238E27FC236}">
                <a16:creationId xmlns:a16="http://schemas.microsoft.com/office/drawing/2014/main" id="{BE8D8F51-8262-8F15-C257-6F134BEBC976}"/>
              </a:ext>
            </a:extLst>
          </p:cNvPr>
          <p:cNvCxnSpPr/>
          <p:nvPr/>
        </p:nvCxnSpPr>
        <p:spPr>
          <a:xfrm>
            <a:off x="1524000" y="1190997"/>
            <a:ext cx="9144000" cy="0"/>
          </a:xfrm>
          <a:prstGeom prst="line">
            <a:avLst/>
          </a:prstGeom>
          <a:noFill/>
          <a:ln w="25400" cap="flat">
            <a:solidFill>
              <a:srgbClr val="000000"/>
            </a:solidFill>
            <a:prstDash val="solid"/>
            <a:miter lim="400000"/>
          </a:ln>
          <a:effectLst/>
        </p:spPr>
        <p:style>
          <a:lnRef idx="0">
            <a:scrgbClr r="0" g="0" b="0"/>
          </a:lnRef>
          <a:fillRef idx="0">
            <a:scrgbClr r="0" g="0" b="0"/>
          </a:fillRef>
          <a:effectRef idx="0">
            <a:scrgbClr r="0" g="0" b="0"/>
          </a:effectRef>
          <a:fontRef idx="none"/>
        </p:style>
      </p:cxnSp>
      <p:sp>
        <p:nvSpPr>
          <p:cNvPr id="27" name="Shape 295">
            <a:extLst>
              <a:ext uri="{FF2B5EF4-FFF2-40B4-BE49-F238E27FC236}">
                <a16:creationId xmlns:a16="http://schemas.microsoft.com/office/drawing/2014/main" id="{C7A96801-B0A6-8121-D5A5-0A9CA869AB88}"/>
              </a:ext>
            </a:extLst>
          </p:cNvPr>
          <p:cNvSpPr>
            <a:spLocks noChangeArrowheads="1"/>
          </p:cNvSpPr>
          <p:nvPr/>
        </p:nvSpPr>
        <p:spPr bwMode="auto">
          <a:xfrm>
            <a:off x="2209354" y="260079"/>
            <a:ext cx="7691810" cy="59940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400000"/>
                <a:headEnd/>
                <a:tailEnd/>
              </a14:hiddenLine>
            </a:ext>
            <a:ext uri="{C572A759-6A51-4108-AA02-DFA0A04FC94B}">
              <ma14:wrappingTextBoxFlag xmlns="" xmlns:ma14="http://schemas.microsoft.com/office/mac/drawingml/2011/main" val="1"/>
            </a:ext>
          </a:extLst>
        </p:spPr>
        <p:txBody>
          <a:bodyPr lIns="35717" tIns="35717" rIns="35717" bIns="35717" anchor="ctr"/>
          <a:lstStyle/>
          <a:p>
            <a:pPr algn="ctr"/>
            <a:r>
              <a:rPr lang="en-US" sz="3600" b="1" dirty="0">
                <a:latin typeface="Arial" panose="020B0604020202020204" pitchFamily="34" charset="0"/>
                <a:cs typeface="Arial" panose="020B0604020202020204" pitchFamily="34" charset="0"/>
                <a:sym typeface="Avenir Book" charset="0"/>
              </a:rPr>
              <a:t>Previous Role</a:t>
            </a:r>
          </a:p>
        </p:txBody>
      </p:sp>
      <p:sp>
        <p:nvSpPr>
          <p:cNvPr id="28" name="Shape 295">
            <a:extLst>
              <a:ext uri="{FF2B5EF4-FFF2-40B4-BE49-F238E27FC236}">
                <a16:creationId xmlns:a16="http://schemas.microsoft.com/office/drawing/2014/main" id="{318C7A2C-8403-EC98-DECC-A0733C364923}"/>
              </a:ext>
            </a:extLst>
          </p:cNvPr>
          <p:cNvSpPr>
            <a:spLocks noChangeArrowheads="1"/>
          </p:cNvSpPr>
          <p:nvPr/>
        </p:nvSpPr>
        <p:spPr bwMode="auto">
          <a:xfrm>
            <a:off x="6284641" y="4208114"/>
            <a:ext cx="4184674" cy="23708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400000"/>
                <a:headEnd/>
                <a:tailEnd/>
              </a14:hiddenLine>
            </a:ext>
            <a:ext uri="{C572A759-6A51-4108-AA02-DFA0A04FC94B}">
              <ma14:wrappingTextBoxFlag xmlns="" xmlns:ma14="http://schemas.microsoft.com/office/mac/drawingml/2011/main" val="1"/>
            </a:ext>
          </a:extLst>
        </p:spPr>
        <p:txBody>
          <a:bodyPr lIns="35717" tIns="35717" rIns="35717" bIns="35717" anchor="ctr"/>
          <a:lstStyle/>
          <a:p>
            <a:pPr algn="ctr"/>
            <a:endParaRPr lang="en-US" sz="2200" dirty="0">
              <a:solidFill>
                <a:srgbClr val="009DDC"/>
              </a:solidFill>
              <a:latin typeface="Arial" panose="020B0604020202020204" pitchFamily="34" charset="0"/>
              <a:cs typeface="Arial" panose="020B0604020202020204" pitchFamily="34" charset="0"/>
              <a:sym typeface="Avenir Book" charset="0"/>
            </a:endParaRPr>
          </a:p>
        </p:txBody>
      </p:sp>
      <p:sp>
        <p:nvSpPr>
          <p:cNvPr id="29" name="Shape 294">
            <a:extLst>
              <a:ext uri="{FF2B5EF4-FFF2-40B4-BE49-F238E27FC236}">
                <a16:creationId xmlns:a16="http://schemas.microsoft.com/office/drawing/2014/main" id="{A3B8A5A5-723A-A3C5-96A4-635CD01A4471}"/>
              </a:ext>
            </a:extLst>
          </p:cNvPr>
          <p:cNvSpPr>
            <a:spLocks noChangeArrowheads="1"/>
          </p:cNvSpPr>
          <p:nvPr/>
        </p:nvSpPr>
        <p:spPr bwMode="auto">
          <a:xfrm>
            <a:off x="6183692" y="4294978"/>
            <a:ext cx="5671425" cy="266000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400000"/>
                <a:headEnd/>
                <a:tailEnd/>
              </a14:hiddenLine>
            </a:ext>
            <a:ext uri="{C572A759-6A51-4108-AA02-DFA0A04FC94B}">
              <ma14:wrappingTextBoxFlag xmlns="" xmlns:ma14="http://schemas.microsoft.com/office/mac/drawingml/2011/main" val="1"/>
            </a:ext>
          </a:extLst>
        </p:spPr>
        <p:txBody>
          <a:bodyPr lIns="35717" tIns="35717" rIns="35717" bIns="35717" anchor="ctr"/>
          <a:lstStyle/>
          <a:p>
            <a:endParaRPr lang="en-US" sz="1500" b="1" dirty="0">
              <a:solidFill>
                <a:srgbClr val="919191"/>
              </a:solidFill>
              <a:latin typeface="Arial" panose="020B0604020202020204" pitchFamily="34" charset="0"/>
              <a:cs typeface="Arial" panose="020B0604020202020204" pitchFamily="34" charset="0"/>
              <a:sym typeface="Avenir Book" charset="0"/>
            </a:endParaRPr>
          </a:p>
          <a:p>
            <a:pPr marL="241093" indent="-241093">
              <a:lnSpc>
                <a:spcPct val="150000"/>
              </a:lnSpc>
              <a:buFont typeface="Wingdings" charset="0"/>
              <a:buChar char="Ø"/>
            </a:pPr>
            <a:endParaRPr lang="en-US" sz="1500" b="1" dirty="0">
              <a:solidFill>
                <a:srgbClr val="919191"/>
              </a:solidFill>
              <a:latin typeface="Arial" panose="020B0604020202020204" pitchFamily="34" charset="0"/>
              <a:cs typeface="Arial" panose="020B0604020202020204" pitchFamily="34" charset="0"/>
              <a:sym typeface="Avenir Book" charset="0"/>
            </a:endParaRPr>
          </a:p>
        </p:txBody>
      </p:sp>
      <p:sp>
        <p:nvSpPr>
          <p:cNvPr id="30" name="Shape 295">
            <a:extLst>
              <a:ext uri="{FF2B5EF4-FFF2-40B4-BE49-F238E27FC236}">
                <a16:creationId xmlns:a16="http://schemas.microsoft.com/office/drawing/2014/main" id="{EFB1D2FB-EEAD-2676-1753-7D2D0D5F161C}"/>
              </a:ext>
            </a:extLst>
          </p:cNvPr>
          <p:cNvSpPr>
            <a:spLocks noChangeArrowheads="1"/>
          </p:cNvSpPr>
          <p:nvPr/>
        </p:nvSpPr>
        <p:spPr bwMode="auto">
          <a:xfrm>
            <a:off x="601579" y="1372998"/>
            <a:ext cx="5190561" cy="445398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400000"/>
                <a:headEnd/>
                <a:tailEnd/>
              </a14:hiddenLine>
            </a:ext>
            <a:ext uri="{C572A759-6A51-4108-AA02-DFA0A04FC94B}">
              <ma14:wrappingTextBoxFlag xmlns="" xmlns:ma14="http://schemas.microsoft.com/office/mac/drawingml/2011/main" val="1"/>
            </a:ext>
          </a:extLst>
        </p:spPr>
        <p:txBody>
          <a:bodyPr lIns="35717" tIns="35717" rIns="35717" bIns="35717" anchor="ctr"/>
          <a:lstStyle/>
          <a:p>
            <a:r>
              <a:rPr lang="en-US" sz="3200" dirty="0">
                <a:latin typeface="Arial" panose="020B0604020202020204" pitchFamily="34" charset="0"/>
                <a:cs typeface="Arial" panose="020B0604020202020204" pitchFamily="34" charset="0"/>
                <a:sym typeface="Avenir Book" charset="0"/>
              </a:rPr>
              <a:t>	Medical Director</a:t>
            </a:r>
          </a:p>
          <a:p>
            <a:endParaRPr lang="en-US" sz="3200" dirty="0">
              <a:latin typeface="Arial" panose="020B0604020202020204" pitchFamily="34" charset="0"/>
              <a:cs typeface="Arial" panose="020B0604020202020204" pitchFamily="34" charset="0"/>
              <a:sym typeface="Avenir Book" charset="0"/>
            </a:endParaRPr>
          </a:p>
          <a:p>
            <a:r>
              <a:rPr lang="en-US" sz="3200" dirty="0">
                <a:latin typeface="Arial" panose="020B0604020202020204" pitchFamily="34" charset="0"/>
                <a:cs typeface="Arial" panose="020B0604020202020204" pitchFamily="34" charset="0"/>
                <a:sym typeface="Avenir Book" charset="0"/>
              </a:rPr>
              <a:t>	Health Education &amp; 	Improvement Wales</a:t>
            </a:r>
          </a:p>
          <a:p>
            <a:endParaRPr lang="en-US" sz="2400" dirty="0">
              <a:latin typeface="Arial" panose="020B0604020202020204" pitchFamily="34" charset="0"/>
              <a:cs typeface="Arial" panose="020B0604020202020204" pitchFamily="34" charset="0"/>
              <a:sym typeface="Avenir Book" charset="0"/>
            </a:endParaRPr>
          </a:p>
        </p:txBody>
      </p:sp>
      <p:sp>
        <p:nvSpPr>
          <p:cNvPr id="33" name="Shape 295">
            <a:extLst>
              <a:ext uri="{FF2B5EF4-FFF2-40B4-BE49-F238E27FC236}">
                <a16:creationId xmlns:a16="http://schemas.microsoft.com/office/drawing/2014/main" id="{DBFA9E9F-6A89-80A2-6FA5-CE58F7BC11EA}"/>
              </a:ext>
            </a:extLst>
          </p:cNvPr>
          <p:cNvSpPr>
            <a:spLocks noChangeArrowheads="1"/>
          </p:cNvSpPr>
          <p:nvPr/>
        </p:nvSpPr>
        <p:spPr bwMode="auto">
          <a:xfrm>
            <a:off x="6640289" y="1640831"/>
            <a:ext cx="642700" cy="117760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400000"/>
                <a:headEnd/>
                <a:tailEnd/>
              </a14:hiddenLine>
            </a:ext>
            <a:ext uri="{C572A759-6A51-4108-AA02-DFA0A04FC94B}">
              <ma14:wrappingTextBoxFlag xmlns="" xmlns:ma14="http://schemas.microsoft.com/office/mac/drawingml/2011/main" val="1"/>
            </a:ext>
          </a:extLst>
        </p:spPr>
        <p:txBody>
          <a:bodyPr lIns="35717" tIns="35717" rIns="35717" bIns="35717" anchor="ctr"/>
          <a:lstStyle/>
          <a:p>
            <a:endParaRPr lang="en-US" sz="5600" dirty="0">
              <a:solidFill>
                <a:srgbClr val="009DDC"/>
              </a:solidFill>
              <a:latin typeface="Arial" panose="020B0604020202020204" pitchFamily="34" charset="0"/>
              <a:cs typeface="Arial" panose="020B0604020202020204" pitchFamily="34" charset="0"/>
              <a:sym typeface="Avenir Book" charset="0"/>
            </a:endParaRPr>
          </a:p>
        </p:txBody>
      </p:sp>
      <p:sp>
        <p:nvSpPr>
          <p:cNvPr id="34" name="Shape 297">
            <a:extLst>
              <a:ext uri="{FF2B5EF4-FFF2-40B4-BE49-F238E27FC236}">
                <a16:creationId xmlns:a16="http://schemas.microsoft.com/office/drawing/2014/main" id="{4BB4C58F-5F76-FCE6-A8D8-B757B0BE33C9}"/>
              </a:ext>
            </a:extLst>
          </p:cNvPr>
          <p:cNvSpPr>
            <a:spLocks noChangeArrowheads="1"/>
          </p:cNvSpPr>
          <p:nvPr/>
        </p:nvSpPr>
        <p:spPr bwMode="auto">
          <a:xfrm>
            <a:off x="6159626" y="1265828"/>
            <a:ext cx="5430790" cy="245338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400000"/>
                <a:headEnd/>
                <a:tailEnd/>
              </a14:hiddenLine>
            </a:ext>
            <a:ext uri="{C572A759-6A51-4108-AA02-DFA0A04FC94B}">
              <ma14:wrappingTextBoxFlag xmlns="" xmlns:ma14="http://schemas.microsoft.com/office/mac/drawingml/2011/main" val="1"/>
            </a:ext>
          </a:extLst>
        </p:spPr>
        <p:txBody>
          <a:bodyPr lIns="35717" tIns="35717" rIns="35717" bIns="35717" anchor="ctr"/>
          <a:lstStyle/>
          <a:p>
            <a:pPr marL="285750" indent="-285750">
              <a:buFont typeface="Arial" panose="020B0604020202020204" pitchFamily="34" charset="0"/>
              <a:buChar char="•"/>
            </a:pPr>
            <a:r>
              <a:rPr lang="en-US" sz="2800" dirty="0">
                <a:latin typeface="Arial" panose="020B0604020202020204" pitchFamily="34" charset="0"/>
                <a:cs typeface="Arial" panose="020B0604020202020204" pitchFamily="34" charset="0"/>
                <a:sym typeface="Avenir Book" charset="0"/>
              </a:rPr>
              <a:t>Medical Deanery</a:t>
            </a:r>
          </a:p>
          <a:p>
            <a:pPr marL="285750" indent="-285750">
              <a:buFont typeface="Arial" panose="020B0604020202020204" pitchFamily="34" charset="0"/>
              <a:buChar char="•"/>
            </a:pPr>
            <a:r>
              <a:rPr lang="en-US" sz="2800" dirty="0">
                <a:latin typeface="Arial" panose="020B0604020202020204" pitchFamily="34" charset="0"/>
                <a:cs typeface="Arial" panose="020B0604020202020204" pitchFamily="34" charset="0"/>
                <a:sym typeface="Avenir Book" charset="0"/>
              </a:rPr>
              <a:t>Dental Deanery</a:t>
            </a:r>
          </a:p>
          <a:p>
            <a:pPr marL="285750" indent="-285750">
              <a:buFont typeface="Arial" panose="020B0604020202020204" pitchFamily="34" charset="0"/>
              <a:buChar char="•"/>
            </a:pPr>
            <a:r>
              <a:rPr lang="en-US" sz="2800" dirty="0">
                <a:latin typeface="Arial" panose="020B0604020202020204" pitchFamily="34" charset="0"/>
                <a:cs typeface="Arial" panose="020B0604020202020204" pitchFamily="34" charset="0"/>
                <a:sym typeface="Avenir Book" charset="0"/>
              </a:rPr>
              <a:t>Pharmacy Deanery</a:t>
            </a:r>
          </a:p>
          <a:p>
            <a:pPr marL="285750" indent="-285750">
              <a:buFont typeface="Arial" panose="020B0604020202020204" pitchFamily="34" charset="0"/>
              <a:buChar char="•"/>
            </a:pPr>
            <a:r>
              <a:rPr lang="en-US" sz="2800" b="1" dirty="0">
                <a:latin typeface="Arial" panose="020B0604020202020204" pitchFamily="34" charset="0"/>
                <a:cs typeface="Arial" panose="020B0604020202020204" pitchFamily="34" charset="0"/>
                <a:sym typeface="Avenir Book" charset="0"/>
              </a:rPr>
              <a:t>School of Optometry</a:t>
            </a:r>
          </a:p>
        </p:txBody>
      </p:sp>
      <p:sp>
        <p:nvSpPr>
          <p:cNvPr id="4" name="TextBox 3">
            <a:extLst>
              <a:ext uri="{FF2B5EF4-FFF2-40B4-BE49-F238E27FC236}">
                <a16:creationId xmlns:a16="http://schemas.microsoft.com/office/drawing/2014/main" id="{66798D10-1E7E-8382-9234-7576A916EBFA}"/>
              </a:ext>
            </a:extLst>
          </p:cNvPr>
          <p:cNvSpPr txBox="1"/>
          <p:nvPr/>
        </p:nvSpPr>
        <p:spPr>
          <a:xfrm>
            <a:off x="6183687" y="4293170"/>
            <a:ext cx="5559132" cy="1815882"/>
          </a:xfrm>
          <a:prstGeom prst="rect">
            <a:avLst/>
          </a:prstGeom>
          <a:noFill/>
        </p:spPr>
        <p:txBody>
          <a:bodyPr wrap="square">
            <a:spAutoFit/>
          </a:bodyPr>
          <a:lstStyle/>
          <a:p>
            <a:pPr marL="285750" marR="0" lvl="0" indent="-2857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sym typeface="Avenir Book" charset="0"/>
              </a:rPr>
              <a:t>Postgraduate Education for Optometrists and Dispensing Opticians</a:t>
            </a:r>
          </a:p>
          <a:p>
            <a:pPr marL="285750" marR="0" lvl="0" indent="-2857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2800" dirty="0">
                <a:solidFill>
                  <a:prstClr val="black"/>
                </a:solidFill>
                <a:latin typeface="Arial" panose="020B0604020202020204" pitchFamily="34" charset="0"/>
                <a:cs typeface="Arial" panose="020B0604020202020204" pitchFamily="34" charset="0"/>
                <a:sym typeface="Avenir Book" charset="0"/>
              </a:rPr>
              <a:t>Simulation Suite</a:t>
            </a:r>
            <a:endParaRPr kumimoji="0" lang="en-US" sz="2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sym typeface="Avenir Book" charset="0"/>
            </a:endParaRPr>
          </a:p>
        </p:txBody>
      </p:sp>
    </p:spTree>
    <p:extLst>
      <p:ext uri="{BB962C8B-B14F-4D97-AF65-F5344CB8AC3E}">
        <p14:creationId xmlns:p14="http://schemas.microsoft.com/office/powerpoint/2010/main" val="16259929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Shape 295">
            <a:extLst>
              <a:ext uri="{FF2B5EF4-FFF2-40B4-BE49-F238E27FC236}">
                <a16:creationId xmlns:a16="http://schemas.microsoft.com/office/drawing/2014/main" id="{445967C5-9FFF-8F42-0ACB-48513C088864}"/>
              </a:ext>
            </a:extLst>
          </p:cNvPr>
          <p:cNvSpPr>
            <a:spLocks noChangeArrowheads="1"/>
          </p:cNvSpPr>
          <p:nvPr/>
        </p:nvSpPr>
        <p:spPr bwMode="auto">
          <a:xfrm>
            <a:off x="360947" y="1640831"/>
            <a:ext cx="5419161" cy="467574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400000"/>
                <a:headEnd/>
                <a:tailEnd/>
              </a14:hiddenLine>
            </a:ext>
            <a:ext uri="{C572A759-6A51-4108-AA02-DFA0A04FC94B}">
              <ma14:wrappingTextBoxFlag xmlns="" xmlns:ma14="http://schemas.microsoft.com/office/mac/drawingml/2011/main" val="1"/>
            </a:ext>
          </a:extLst>
        </p:spPr>
        <p:txBody>
          <a:bodyPr lIns="35717" tIns="35717" rIns="35717" bIns="35717" anchor="ctr"/>
          <a:lstStyle/>
          <a:p>
            <a:endParaRPr lang="en-US" sz="5600" dirty="0">
              <a:solidFill>
                <a:srgbClr val="009DDC"/>
              </a:solidFill>
              <a:latin typeface="Arial" panose="020B0604020202020204" pitchFamily="34" charset="0"/>
              <a:cs typeface="Arial" panose="020B0604020202020204" pitchFamily="34" charset="0"/>
              <a:sym typeface="Avenir Book" charset="0"/>
            </a:endParaRPr>
          </a:p>
        </p:txBody>
      </p:sp>
      <p:sp>
        <p:nvSpPr>
          <p:cNvPr id="23" name="Shape 295">
            <a:extLst>
              <a:ext uri="{FF2B5EF4-FFF2-40B4-BE49-F238E27FC236}">
                <a16:creationId xmlns:a16="http://schemas.microsoft.com/office/drawing/2014/main" id="{E5CFEEF6-5CEE-1376-81DC-D137C0FB45AF}"/>
              </a:ext>
            </a:extLst>
          </p:cNvPr>
          <p:cNvSpPr>
            <a:spLocks noChangeArrowheads="1"/>
          </p:cNvSpPr>
          <p:nvPr/>
        </p:nvSpPr>
        <p:spPr bwMode="auto">
          <a:xfrm>
            <a:off x="276227" y="1360966"/>
            <a:ext cx="5756145" cy="514811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400000"/>
                <a:headEnd/>
                <a:tailEnd/>
              </a14:hiddenLine>
            </a:ext>
            <a:ext uri="{C572A759-6A51-4108-AA02-DFA0A04FC94B}">
              <ma14:wrappingTextBoxFlag xmlns="" xmlns:ma14="http://schemas.microsoft.com/office/mac/drawingml/2011/main" val="1"/>
            </a:ext>
          </a:extLst>
        </p:spPr>
        <p:txBody>
          <a:bodyPr lIns="35717" tIns="35717" rIns="35717" bIns="35717" anchor="ctr"/>
          <a:lstStyle/>
          <a:p>
            <a:endParaRPr lang="en-GB" sz="2400" dirty="0">
              <a:latin typeface="Arial" panose="020B0604020202020204" pitchFamily="34" charset="0"/>
              <a:cs typeface="Arial" panose="020B0604020202020204" pitchFamily="34" charset="0"/>
              <a:sym typeface="Avenir Book" charset="0"/>
            </a:endParaRPr>
          </a:p>
        </p:txBody>
      </p:sp>
      <p:cxnSp>
        <p:nvCxnSpPr>
          <p:cNvPr id="24" name="Straight Connector 23">
            <a:extLst>
              <a:ext uri="{FF2B5EF4-FFF2-40B4-BE49-F238E27FC236}">
                <a16:creationId xmlns:a16="http://schemas.microsoft.com/office/drawing/2014/main" id="{D994C300-53AA-A42B-5776-678114B7851C}"/>
              </a:ext>
            </a:extLst>
          </p:cNvPr>
          <p:cNvCxnSpPr/>
          <p:nvPr/>
        </p:nvCxnSpPr>
        <p:spPr>
          <a:xfrm>
            <a:off x="6032376" y="1190999"/>
            <a:ext cx="0" cy="5667003"/>
          </a:xfrm>
          <a:prstGeom prst="line">
            <a:avLst/>
          </a:prstGeom>
          <a:noFill/>
          <a:ln w="25400" cap="flat">
            <a:solidFill>
              <a:srgbClr val="000000"/>
            </a:solidFill>
            <a:prstDash val="solid"/>
            <a:miter lim="400000"/>
          </a:ln>
          <a:effectLst/>
        </p:spPr>
        <p:style>
          <a:lnRef idx="0">
            <a:scrgbClr r="0" g="0" b="0"/>
          </a:lnRef>
          <a:fillRef idx="0">
            <a:scrgbClr r="0" g="0" b="0"/>
          </a:fillRef>
          <a:effectRef idx="0">
            <a:scrgbClr r="0" g="0" b="0"/>
          </a:effectRef>
          <a:fontRef idx="none"/>
        </p:style>
      </p:cxnSp>
      <p:cxnSp>
        <p:nvCxnSpPr>
          <p:cNvPr id="25" name="Straight Connector 24">
            <a:extLst>
              <a:ext uri="{FF2B5EF4-FFF2-40B4-BE49-F238E27FC236}">
                <a16:creationId xmlns:a16="http://schemas.microsoft.com/office/drawing/2014/main" id="{CBA87F03-0288-0724-47B9-B573B09A59D5}"/>
              </a:ext>
            </a:extLst>
          </p:cNvPr>
          <p:cNvCxnSpPr>
            <a:cxnSpLocks/>
          </p:cNvCxnSpPr>
          <p:nvPr/>
        </p:nvCxnSpPr>
        <p:spPr>
          <a:xfrm>
            <a:off x="6032372" y="4050730"/>
            <a:ext cx="4635628" cy="0"/>
          </a:xfrm>
          <a:prstGeom prst="line">
            <a:avLst/>
          </a:prstGeom>
          <a:noFill/>
          <a:ln w="25400" cap="flat">
            <a:solidFill>
              <a:srgbClr val="000000"/>
            </a:solidFill>
            <a:prstDash val="solid"/>
            <a:miter lim="400000"/>
          </a:ln>
          <a:effectLst/>
        </p:spPr>
        <p:style>
          <a:lnRef idx="0">
            <a:scrgbClr r="0" g="0" b="0"/>
          </a:lnRef>
          <a:fillRef idx="0">
            <a:scrgbClr r="0" g="0" b="0"/>
          </a:fillRef>
          <a:effectRef idx="0">
            <a:scrgbClr r="0" g="0" b="0"/>
          </a:effectRef>
          <a:fontRef idx="none"/>
        </p:style>
      </p:cxnSp>
      <p:cxnSp>
        <p:nvCxnSpPr>
          <p:cNvPr id="26" name="Straight Connector 25">
            <a:extLst>
              <a:ext uri="{FF2B5EF4-FFF2-40B4-BE49-F238E27FC236}">
                <a16:creationId xmlns:a16="http://schemas.microsoft.com/office/drawing/2014/main" id="{BE8D8F51-8262-8F15-C257-6F134BEBC976}"/>
              </a:ext>
            </a:extLst>
          </p:cNvPr>
          <p:cNvCxnSpPr/>
          <p:nvPr/>
        </p:nvCxnSpPr>
        <p:spPr>
          <a:xfrm>
            <a:off x="1524000" y="1190997"/>
            <a:ext cx="9144000" cy="0"/>
          </a:xfrm>
          <a:prstGeom prst="line">
            <a:avLst/>
          </a:prstGeom>
          <a:noFill/>
          <a:ln w="25400" cap="flat">
            <a:solidFill>
              <a:srgbClr val="000000"/>
            </a:solidFill>
            <a:prstDash val="solid"/>
            <a:miter lim="400000"/>
          </a:ln>
          <a:effectLst/>
        </p:spPr>
        <p:style>
          <a:lnRef idx="0">
            <a:scrgbClr r="0" g="0" b="0"/>
          </a:lnRef>
          <a:fillRef idx="0">
            <a:scrgbClr r="0" g="0" b="0"/>
          </a:fillRef>
          <a:effectRef idx="0">
            <a:scrgbClr r="0" g="0" b="0"/>
          </a:effectRef>
          <a:fontRef idx="none"/>
        </p:style>
      </p:cxnSp>
      <p:sp>
        <p:nvSpPr>
          <p:cNvPr id="27" name="Shape 295">
            <a:extLst>
              <a:ext uri="{FF2B5EF4-FFF2-40B4-BE49-F238E27FC236}">
                <a16:creationId xmlns:a16="http://schemas.microsoft.com/office/drawing/2014/main" id="{C7A96801-B0A6-8121-D5A5-0A9CA869AB88}"/>
              </a:ext>
            </a:extLst>
          </p:cNvPr>
          <p:cNvSpPr>
            <a:spLocks noChangeArrowheads="1"/>
          </p:cNvSpPr>
          <p:nvPr/>
        </p:nvSpPr>
        <p:spPr bwMode="auto">
          <a:xfrm>
            <a:off x="2209354" y="260079"/>
            <a:ext cx="7691810" cy="59940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400000"/>
                <a:headEnd/>
                <a:tailEnd/>
              </a14:hiddenLine>
            </a:ext>
            <a:ext uri="{C572A759-6A51-4108-AA02-DFA0A04FC94B}">
              <ma14:wrappingTextBoxFlag xmlns="" xmlns:ma14="http://schemas.microsoft.com/office/mac/drawingml/2011/main" val="1"/>
            </a:ext>
          </a:extLst>
        </p:spPr>
        <p:txBody>
          <a:bodyPr lIns="35717" tIns="35717" rIns="35717" bIns="35717" anchor="ctr"/>
          <a:lstStyle/>
          <a:p>
            <a:pPr algn="ctr"/>
            <a:r>
              <a:rPr lang="en-US" sz="3600" b="1" dirty="0">
                <a:latin typeface="Arial" panose="020B0604020202020204" pitchFamily="34" charset="0"/>
                <a:cs typeface="Arial" panose="020B0604020202020204" pitchFamily="34" charset="0"/>
                <a:sym typeface="Avenir Book" charset="0"/>
              </a:rPr>
              <a:t>Current  Role</a:t>
            </a:r>
          </a:p>
        </p:txBody>
      </p:sp>
      <p:sp>
        <p:nvSpPr>
          <p:cNvPr id="28" name="Shape 295">
            <a:extLst>
              <a:ext uri="{FF2B5EF4-FFF2-40B4-BE49-F238E27FC236}">
                <a16:creationId xmlns:a16="http://schemas.microsoft.com/office/drawing/2014/main" id="{318C7A2C-8403-EC98-DECC-A0733C364923}"/>
              </a:ext>
            </a:extLst>
          </p:cNvPr>
          <p:cNvSpPr>
            <a:spLocks noChangeArrowheads="1"/>
          </p:cNvSpPr>
          <p:nvPr/>
        </p:nvSpPr>
        <p:spPr bwMode="auto">
          <a:xfrm>
            <a:off x="6284641" y="4208114"/>
            <a:ext cx="4184674" cy="23708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400000"/>
                <a:headEnd/>
                <a:tailEnd/>
              </a14:hiddenLine>
            </a:ext>
            <a:ext uri="{C572A759-6A51-4108-AA02-DFA0A04FC94B}">
              <ma14:wrappingTextBoxFlag xmlns="" xmlns:ma14="http://schemas.microsoft.com/office/mac/drawingml/2011/main" val="1"/>
            </a:ext>
          </a:extLst>
        </p:spPr>
        <p:txBody>
          <a:bodyPr lIns="35717" tIns="35717" rIns="35717" bIns="35717" anchor="ctr"/>
          <a:lstStyle/>
          <a:p>
            <a:pPr algn="ctr"/>
            <a:endParaRPr lang="en-US" sz="2200" dirty="0">
              <a:solidFill>
                <a:srgbClr val="009DDC"/>
              </a:solidFill>
              <a:latin typeface="Arial" panose="020B0604020202020204" pitchFamily="34" charset="0"/>
              <a:cs typeface="Arial" panose="020B0604020202020204" pitchFamily="34" charset="0"/>
              <a:sym typeface="Avenir Book" charset="0"/>
            </a:endParaRPr>
          </a:p>
        </p:txBody>
      </p:sp>
      <p:sp>
        <p:nvSpPr>
          <p:cNvPr id="29" name="Shape 294">
            <a:extLst>
              <a:ext uri="{FF2B5EF4-FFF2-40B4-BE49-F238E27FC236}">
                <a16:creationId xmlns:a16="http://schemas.microsoft.com/office/drawing/2014/main" id="{A3B8A5A5-723A-A3C5-96A4-635CD01A4471}"/>
              </a:ext>
            </a:extLst>
          </p:cNvPr>
          <p:cNvSpPr>
            <a:spLocks noChangeArrowheads="1"/>
          </p:cNvSpPr>
          <p:nvPr/>
        </p:nvSpPr>
        <p:spPr bwMode="auto">
          <a:xfrm>
            <a:off x="6183692" y="4294978"/>
            <a:ext cx="5671425" cy="266000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400000"/>
                <a:headEnd/>
                <a:tailEnd/>
              </a14:hiddenLine>
            </a:ext>
            <a:ext uri="{C572A759-6A51-4108-AA02-DFA0A04FC94B}">
              <ma14:wrappingTextBoxFlag xmlns="" xmlns:ma14="http://schemas.microsoft.com/office/mac/drawingml/2011/main" val="1"/>
            </a:ext>
          </a:extLst>
        </p:spPr>
        <p:txBody>
          <a:bodyPr lIns="35717" tIns="35717" rIns="35717" bIns="35717" anchor="ctr"/>
          <a:lstStyle/>
          <a:p>
            <a:endParaRPr lang="en-US" sz="1500" b="1" dirty="0">
              <a:solidFill>
                <a:srgbClr val="919191"/>
              </a:solidFill>
              <a:latin typeface="Arial" panose="020B0604020202020204" pitchFamily="34" charset="0"/>
              <a:cs typeface="Arial" panose="020B0604020202020204" pitchFamily="34" charset="0"/>
              <a:sym typeface="Avenir Book" charset="0"/>
            </a:endParaRPr>
          </a:p>
          <a:p>
            <a:pPr marL="241093" indent="-241093">
              <a:lnSpc>
                <a:spcPct val="150000"/>
              </a:lnSpc>
              <a:buFont typeface="Wingdings" charset="0"/>
              <a:buChar char="Ø"/>
            </a:pPr>
            <a:endParaRPr lang="en-US" sz="1500" b="1" dirty="0">
              <a:solidFill>
                <a:srgbClr val="919191"/>
              </a:solidFill>
              <a:latin typeface="Arial" panose="020B0604020202020204" pitchFamily="34" charset="0"/>
              <a:cs typeface="Arial" panose="020B0604020202020204" pitchFamily="34" charset="0"/>
              <a:sym typeface="Avenir Book" charset="0"/>
            </a:endParaRPr>
          </a:p>
        </p:txBody>
      </p:sp>
      <p:sp>
        <p:nvSpPr>
          <p:cNvPr id="30" name="Shape 295">
            <a:extLst>
              <a:ext uri="{FF2B5EF4-FFF2-40B4-BE49-F238E27FC236}">
                <a16:creationId xmlns:a16="http://schemas.microsoft.com/office/drawing/2014/main" id="{EFB1D2FB-EEAD-2676-1753-7D2D0D5F161C}"/>
              </a:ext>
            </a:extLst>
          </p:cNvPr>
          <p:cNvSpPr>
            <a:spLocks noChangeArrowheads="1"/>
          </p:cNvSpPr>
          <p:nvPr/>
        </p:nvSpPr>
        <p:spPr bwMode="auto">
          <a:xfrm>
            <a:off x="601579" y="1372998"/>
            <a:ext cx="5190561" cy="445398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400000"/>
                <a:headEnd/>
                <a:tailEnd/>
              </a14:hiddenLine>
            </a:ext>
            <a:ext uri="{C572A759-6A51-4108-AA02-DFA0A04FC94B}">
              <ma14:wrappingTextBoxFlag xmlns="" xmlns:ma14="http://schemas.microsoft.com/office/mac/drawingml/2011/main" val="1"/>
            </a:ext>
          </a:extLst>
        </p:spPr>
        <p:txBody>
          <a:bodyPr lIns="35717" tIns="35717" rIns="35717" bIns="35717" anchor="ctr"/>
          <a:lstStyle/>
          <a:p>
            <a:r>
              <a:rPr lang="en-US" sz="3200" dirty="0">
                <a:latin typeface="Arial" panose="020B0604020202020204" pitchFamily="34" charset="0"/>
                <a:cs typeface="Arial" panose="020B0604020202020204" pitchFamily="34" charset="0"/>
                <a:sym typeface="Avenir Book" charset="0"/>
              </a:rPr>
              <a:t>	DCMO Health Services</a:t>
            </a:r>
          </a:p>
          <a:p>
            <a:r>
              <a:rPr lang="en-US" sz="3200" dirty="0">
                <a:latin typeface="Arial" panose="020B0604020202020204" pitchFamily="34" charset="0"/>
                <a:cs typeface="Arial" panose="020B0604020202020204" pitchFamily="34" charset="0"/>
                <a:sym typeface="Avenir Book" charset="0"/>
              </a:rPr>
              <a:t>	Welsh Government</a:t>
            </a:r>
          </a:p>
          <a:p>
            <a:endParaRPr lang="en-US" sz="3200" dirty="0">
              <a:latin typeface="Arial" panose="020B0604020202020204" pitchFamily="34" charset="0"/>
              <a:cs typeface="Arial" panose="020B0604020202020204" pitchFamily="34" charset="0"/>
              <a:sym typeface="Avenir Book" charset="0"/>
            </a:endParaRPr>
          </a:p>
          <a:p>
            <a:r>
              <a:rPr lang="en-US" sz="3200" dirty="0">
                <a:latin typeface="Arial" panose="020B0604020202020204" pitchFamily="34" charset="0"/>
                <a:cs typeface="Arial" panose="020B0604020202020204" pitchFamily="34" charset="0"/>
                <a:sym typeface="Avenir Book" charset="0"/>
              </a:rPr>
              <a:t>CMO</a:t>
            </a:r>
          </a:p>
          <a:p>
            <a:r>
              <a:rPr lang="en-US" sz="3200" dirty="0">
                <a:latin typeface="Arial" panose="020B0604020202020204" pitchFamily="34" charset="0"/>
                <a:cs typeface="Arial" panose="020B0604020202020204" pitchFamily="34" charset="0"/>
                <a:sym typeface="Avenir Book" charset="0"/>
              </a:rPr>
              <a:t>CNO</a:t>
            </a:r>
          </a:p>
          <a:p>
            <a:r>
              <a:rPr lang="en-US" sz="3200" dirty="0">
                <a:latin typeface="Arial" panose="020B0604020202020204" pitchFamily="34" charset="0"/>
                <a:cs typeface="Arial" panose="020B0604020202020204" pitchFamily="34" charset="0"/>
                <a:sym typeface="Avenir Book" charset="0"/>
              </a:rPr>
              <a:t>DCMO (Public Health)</a:t>
            </a:r>
          </a:p>
          <a:p>
            <a:endParaRPr lang="en-US" sz="3200" dirty="0">
              <a:latin typeface="Arial" panose="020B0604020202020204" pitchFamily="34" charset="0"/>
              <a:cs typeface="Arial" panose="020B0604020202020204" pitchFamily="34" charset="0"/>
              <a:sym typeface="Avenir Book" charset="0"/>
            </a:endParaRPr>
          </a:p>
          <a:p>
            <a:endParaRPr lang="en-US" sz="2400" dirty="0">
              <a:latin typeface="Arial" panose="020B0604020202020204" pitchFamily="34" charset="0"/>
              <a:cs typeface="Arial" panose="020B0604020202020204" pitchFamily="34" charset="0"/>
              <a:sym typeface="Avenir Book" charset="0"/>
            </a:endParaRPr>
          </a:p>
        </p:txBody>
      </p:sp>
      <p:sp>
        <p:nvSpPr>
          <p:cNvPr id="33" name="Shape 295">
            <a:extLst>
              <a:ext uri="{FF2B5EF4-FFF2-40B4-BE49-F238E27FC236}">
                <a16:creationId xmlns:a16="http://schemas.microsoft.com/office/drawing/2014/main" id="{DBFA9E9F-6A89-80A2-6FA5-CE58F7BC11EA}"/>
              </a:ext>
            </a:extLst>
          </p:cNvPr>
          <p:cNvSpPr>
            <a:spLocks noChangeArrowheads="1"/>
          </p:cNvSpPr>
          <p:nvPr/>
        </p:nvSpPr>
        <p:spPr bwMode="auto">
          <a:xfrm>
            <a:off x="6640289" y="1640831"/>
            <a:ext cx="642700" cy="117760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400000"/>
                <a:headEnd/>
                <a:tailEnd/>
              </a14:hiddenLine>
            </a:ext>
            <a:ext uri="{C572A759-6A51-4108-AA02-DFA0A04FC94B}">
              <ma14:wrappingTextBoxFlag xmlns="" xmlns:ma14="http://schemas.microsoft.com/office/mac/drawingml/2011/main" val="1"/>
            </a:ext>
          </a:extLst>
        </p:spPr>
        <p:txBody>
          <a:bodyPr lIns="35717" tIns="35717" rIns="35717" bIns="35717" anchor="ctr"/>
          <a:lstStyle/>
          <a:p>
            <a:endParaRPr lang="en-US" sz="5600" dirty="0">
              <a:solidFill>
                <a:srgbClr val="009DDC"/>
              </a:solidFill>
              <a:latin typeface="Arial" panose="020B0604020202020204" pitchFamily="34" charset="0"/>
              <a:cs typeface="Arial" panose="020B0604020202020204" pitchFamily="34" charset="0"/>
              <a:sym typeface="Avenir Book" charset="0"/>
            </a:endParaRPr>
          </a:p>
        </p:txBody>
      </p:sp>
      <p:sp>
        <p:nvSpPr>
          <p:cNvPr id="34" name="Shape 297">
            <a:extLst>
              <a:ext uri="{FF2B5EF4-FFF2-40B4-BE49-F238E27FC236}">
                <a16:creationId xmlns:a16="http://schemas.microsoft.com/office/drawing/2014/main" id="{4BB4C58F-5F76-FCE6-A8D8-B757B0BE33C9}"/>
              </a:ext>
            </a:extLst>
          </p:cNvPr>
          <p:cNvSpPr>
            <a:spLocks noChangeArrowheads="1"/>
          </p:cNvSpPr>
          <p:nvPr/>
        </p:nvSpPr>
        <p:spPr bwMode="auto">
          <a:xfrm>
            <a:off x="6159625" y="1311051"/>
            <a:ext cx="5430790" cy="245338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400000"/>
                <a:headEnd/>
                <a:tailEnd/>
              </a14:hiddenLine>
            </a:ext>
            <a:ext uri="{C572A759-6A51-4108-AA02-DFA0A04FC94B}">
              <ma14:wrappingTextBoxFlag xmlns="" xmlns:ma14="http://schemas.microsoft.com/office/mac/drawingml/2011/main" val="1"/>
            </a:ext>
          </a:extLst>
        </p:spPr>
        <p:txBody>
          <a:bodyPr lIns="35717" tIns="35717" rIns="35717" bIns="35717" anchor="ctr"/>
          <a:lstStyle/>
          <a:p>
            <a:pPr marL="285750" marR="0" lvl="0" indent="-2857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sym typeface="Avenir Book" charset="0"/>
              </a:rPr>
              <a:t>Public Health Policy/Programmes</a:t>
            </a:r>
          </a:p>
          <a:p>
            <a:pPr marL="285750" marR="0" lvl="0" indent="-2857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2800" dirty="0">
                <a:solidFill>
                  <a:prstClr val="black"/>
                </a:solidFill>
                <a:latin typeface="Arial" panose="020B0604020202020204" pitchFamily="34" charset="0"/>
                <a:cs typeface="Arial" panose="020B0604020202020204" pitchFamily="34" charset="0"/>
                <a:sym typeface="Avenir Book" charset="0"/>
              </a:rPr>
              <a:t>Wide range of WG policy depts</a:t>
            </a:r>
          </a:p>
          <a:p>
            <a:pPr marL="285750" marR="0" lvl="0" indent="-2857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sym typeface="Avenir Book" charset="0"/>
              </a:rPr>
              <a:t>External Partners</a:t>
            </a:r>
          </a:p>
          <a:p>
            <a:pPr marL="285750" marR="0" lvl="0" indent="-2857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2800" dirty="0">
                <a:solidFill>
                  <a:prstClr val="black"/>
                </a:solidFill>
                <a:latin typeface="Arial" panose="020B0604020202020204" pitchFamily="34" charset="0"/>
                <a:cs typeface="Arial" panose="020B0604020202020204" pitchFamily="34" charset="0"/>
                <a:sym typeface="Avenir Book" charset="0"/>
              </a:rPr>
              <a:t>UK CMOs/CNOs</a:t>
            </a:r>
          </a:p>
          <a:p>
            <a:pPr marL="285750" marR="0" lvl="0" indent="-2857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sym typeface="Avenir Book" charset="0"/>
              </a:rPr>
              <a:t>International</a:t>
            </a:r>
          </a:p>
        </p:txBody>
      </p:sp>
      <p:sp>
        <p:nvSpPr>
          <p:cNvPr id="4" name="TextBox 3">
            <a:extLst>
              <a:ext uri="{FF2B5EF4-FFF2-40B4-BE49-F238E27FC236}">
                <a16:creationId xmlns:a16="http://schemas.microsoft.com/office/drawing/2014/main" id="{66798D10-1E7E-8382-9234-7576A916EBFA}"/>
              </a:ext>
            </a:extLst>
          </p:cNvPr>
          <p:cNvSpPr txBox="1"/>
          <p:nvPr/>
        </p:nvSpPr>
        <p:spPr>
          <a:xfrm>
            <a:off x="6159625" y="4115538"/>
            <a:ext cx="5559132" cy="2677656"/>
          </a:xfrm>
          <a:prstGeom prst="rect">
            <a:avLst/>
          </a:prstGeom>
          <a:noFill/>
        </p:spPr>
        <p:txBody>
          <a:bodyPr wrap="square">
            <a:spAutoFit/>
          </a:bodyPr>
          <a:lstStyle/>
          <a:p>
            <a:pPr marL="342900" lvl="0" indent="-342900">
              <a:buFont typeface="Arial" panose="020B0604020202020204" pitchFamily="34" charset="0"/>
              <a:buChar char="•"/>
            </a:pPr>
            <a:r>
              <a:rPr lang="en-GB" sz="2400" kern="100" dirty="0">
                <a:effectLst/>
                <a:latin typeface="Arial" panose="020B0604020202020204" pitchFamily="34" charset="0"/>
                <a:ea typeface="Aptos" panose="020B0004020202020204" pitchFamily="34" charset="0"/>
                <a:cs typeface="Arial" panose="020B0604020202020204" pitchFamily="34" charset="0"/>
              </a:rPr>
              <a:t>Regulation,</a:t>
            </a:r>
            <a:endParaRPr lang="en-GB" sz="2400" kern="100" dirty="0">
              <a:effectLst/>
              <a:latin typeface="Arial" panose="020B0604020202020204" pitchFamily="34" charset="0"/>
              <a:ea typeface="Aptos" panose="020B0004020202020204" pitchFamily="34" charset="0"/>
              <a:cs typeface="Times New Roman" panose="02020603050405020304" pitchFamily="18" charset="0"/>
            </a:endParaRPr>
          </a:p>
          <a:p>
            <a:pPr marL="342900" lvl="0" indent="-342900">
              <a:buFont typeface="Arial" panose="020B0604020202020204" pitchFamily="34" charset="0"/>
              <a:buChar char="•"/>
            </a:pPr>
            <a:r>
              <a:rPr lang="en-GB" sz="2400" kern="100" dirty="0">
                <a:effectLst/>
                <a:latin typeface="Arial" panose="020B0604020202020204" pitchFamily="34" charset="0"/>
                <a:ea typeface="Aptos" panose="020B0004020202020204" pitchFamily="34" charset="0"/>
                <a:cs typeface="Arial" panose="020B0604020202020204" pitchFamily="34" charset="0"/>
              </a:rPr>
              <a:t>Royal Colleges</a:t>
            </a:r>
            <a:endParaRPr lang="en-GB" sz="2400" kern="100" dirty="0">
              <a:effectLst/>
              <a:latin typeface="Arial" panose="020B0604020202020204" pitchFamily="34" charset="0"/>
              <a:ea typeface="Aptos" panose="020B0004020202020204" pitchFamily="34" charset="0"/>
              <a:cs typeface="Times New Roman" panose="02020603050405020304" pitchFamily="18" charset="0"/>
            </a:endParaRPr>
          </a:p>
          <a:p>
            <a:pPr marL="342900" lvl="0" indent="-342900">
              <a:buFont typeface="Arial" panose="020B0604020202020204" pitchFamily="34" charset="0"/>
              <a:buChar char="•"/>
            </a:pPr>
            <a:r>
              <a:rPr lang="en-GB" sz="2400" kern="100" dirty="0">
                <a:effectLst/>
                <a:latin typeface="Arial" panose="020B0604020202020204" pitchFamily="34" charset="0"/>
                <a:ea typeface="Aptos" panose="020B0004020202020204" pitchFamily="34" charset="0"/>
                <a:cs typeface="Arial" panose="020B0604020202020204" pitchFamily="34" charset="0"/>
              </a:rPr>
              <a:t>Development of the NHS Exec</a:t>
            </a:r>
            <a:endParaRPr lang="en-GB" sz="2400" kern="100" dirty="0">
              <a:latin typeface="Arial" panose="020B0604020202020204" pitchFamily="34" charset="0"/>
              <a:ea typeface="Aptos" panose="020B0004020202020204" pitchFamily="34" charset="0"/>
              <a:cs typeface="Times New Roman" panose="02020603050405020304" pitchFamily="18" charset="0"/>
            </a:endParaRPr>
          </a:p>
          <a:p>
            <a:pPr marL="342900" lvl="0" indent="-342900">
              <a:buFont typeface="Arial" panose="020B0604020202020204" pitchFamily="34" charset="0"/>
              <a:buChar char="•"/>
            </a:pPr>
            <a:r>
              <a:rPr lang="en-GB" sz="2400" dirty="0">
                <a:effectLst/>
                <a:latin typeface="Arial" panose="020B0604020202020204" pitchFamily="34" charset="0"/>
                <a:ea typeface="Aptos" panose="020B0004020202020204" pitchFamily="34" charset="0"/>
              </a:rPr>
              <a:t>Preventative Medicine</a:t>
            </a:r>
          </a:p>
          <a:p>
            <a:pPr marL="342900" lvl="0" indent="-342900">
              <a:buFont typeface="Arial" panose="020B0604020202020204" pitchFamily="34" charset="0"/>
              <a:buChar char="•"/>
            </a:pPr>
            <a:r>
              <a:rPr lang="en-GB" sz="2400" dirty="0">
                <a:latin typeface="Arial" panose="020B0604020202020204" pitchFamily="34" charset="0"/>
                <a:ea typeface="Aptos" panose="020B0004020202020204" pitchFamily="34" charset="0"/>
              </a:rPr>
              <a:t>Education and Training</a:t>
            </a:r>
          </a:p>
          <a:p>
            <a:pPr marL="342900" lvl="0" indent="-342900">
              <a:buFont typeface="Arial" panose="020B0604020202020204" pitchFamily="34" charset="0"/>
              <a:buChar char="•"/>
            </a:pPr>
            <a:r>
              <a:rPr lang="en-GB" sz="2400" dirty="0">
                <a:effectLst/>
                <a:latin typeface="Arial" panose="020B0604020202020204" pitchFamily="34" charset="0"/>
                <a:ea typeface="Aptos" panose="020B0004020202020204" pitchFamily="34" charset="0"/>
              </a:rPr>
              <a:t>Quality</a:t>
            </a:r>
          </a:p>
          <a:p>
            <a:pPr marL="342900" lvl="0" indent="-342900">
              <a:buFont typeface="Arial" panose="020B0604020202020204" pitchFamily="34" charset="0"/>
              <a:buChar char="•"/>
            </a:pPr>
            <a:r>
              <a:rPr lang="en-GB" sz="2400" dirty="0">
                <a:latin typeface="Arial" panose="020B0604020202020204" pitchFamily="34" charset="0"/>
                <a:ea typeface="Aptos" panose="020B0004020202020204" pitchFamily="34" charset="0"/>
              </a:rPr>
              <a:t>Outcomes</a:t>
            </a:r>
            <a:endParaRPr lang="en-GB" sz="2400" dirty="0">
              <a:effectLst/>
              <a:latin typeface="Arial" panose="020B0604020202020204" pitchFamily="34" charset="0"/>
              <a:ea typeface="Aptos" panose="020B0004020202020204" pitchFamily="34" charset="0"/>
            </a:endParaRPr>
          </a:p>
        </p:txBody>
      </p:sp>
    </p:spTree>
    <p:extLst>
      <p:ext uri="{BB962C8B-B14F-4D97-AF65-F5344CB8AC3E}">
        <p14:creationId xmlns:p14="http://schemas.microsoft.com/office/powerpoint/2010/main" val="2230925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39AE1A-C311-0CF4-1D02-E48EEF5A6737}"/>
              </a:ext>
            </a:extLst>
          </p:cNvPr>
          <p:cNvSpPr>
            <a:spLocks noGrp="1"/>
          </p:cNvSpPr>
          <p:nvPr>
            <p:ph type="title"/>
          </p:nvPr>
        </p:nvSpPr>
        <p:spPr/>
        <p:txBody>
          <a:bodyPr/>
          <a:lstStyle/>
          <a:p>
            <a:pPr algn="ctr"/>
            <a:r>
              <a:rPr lang="en-GB" b="1" dirty="0"/>
              <a:t>Prevention and Wellbeing</a:t>
            </a:r>
          </a:p>
        </p:txBody>
      </p:sp>
      <p:sp>
        <p:nvSpPr>
          <p:cNvPr id="3" name="Content Placeholder 2">
            <a:extLst>
              <a:ext uri="{FF2B5EF4-FFF2-40B4-BE49-F238E27FC236}">
                <a16:creationId xmlns:a16="http://schemas.microsoft.com/office/drawing/2014/main" id="{DAFA6550-4C91-F5A8-2F29-706A6BA42AB9}"/>
              </a:ext>
            </a:extLst>
          </p:cNvPr>
          <p:cNvSpPr>
            <a:spLocks noGrp="1"/>
          </p:cNvSpPr>
          <p:nvPr>
            <p:ph idx="1"/>
          </p:nvPr>
        </p:nvSpPr>
        <p:spPr>
          <a:xfrm>
            <a:off x="654757" y="1588557"/>
            <a:ext cx="10995376" cy="4778375"/>
          </a:xfrm>
        </p:spPr>
        <p:txBody>
          <a:bodyPr>
            <a:normAutofit fontScale="77500" lnSpcReduction="20000"/>
          </a:bodyPr>
          <a:lstStyle/>
          <a:p>
            <a:pPr marL="0" indent="0">
              <a:buNone/>
            </a:pPr>
            <a:r>
              <a:rPr lang="en-GB" sz="4000" dirty="0"/>
              <a:t>WHY</a:t>
            </a:r>
          </a:p>
          <a:p>
            <a:pPr marL="908050" lvl="1" indent="-450850"/>
            <a:r>
              <a:rPr lang="en-GB" sz="3600" dirty="0"/>
              <a:t>Primary Care Settings have most contacts with citizens seeking healthcare</a:t>
            </a:r>
          </a:p>
          <a:p>
            <a:pPr marL="457200" lvl="1" indent="0">
              <a:buNone/>
            </a:pPr>
            <a:endParaRPr lang="en-GB" sz="3600" dirty="0"/>
          </a:p>
          <a:p>
            <a:pPr marL="908050" lvl="1" indent="-450850"/>
            <a:r>
              <a:rPr lang="en-GB" sz="3600" dirty="0"/>
              <a:t>Pressing need </a:t>
            </a:r>
            <a:r>
              <a:rPr lang="en-GB" sz="3600" kern="100" dirty="0">
                <a:effectLst/>
                <a:ea typeface="Aptos" panose="020B0004020202020204" pitchFamily="34" charset="0"/>
                <a:cs typeface="Arial" panose="020B0604020202020204" pitchFamily="34" charset="0"/>
              </a:rPr>
              <a:t>to transform the health and care system, towards an approach that prioritises prevention.</a:t>
            </a:r>
          </a:p>
          <a:p>
            <a:pPr marL="457200" lvl="1" indent="0">
              <a:buNone/>
            </a:pPr>
            <a:endParaRPr lang="en-GB" sz="3600" kern="100" dirty="0">
              <a:effectLst/>
              <a:ea typeface="Aptos" panose="020B0004020202020204" pitchFamily="34" charset="0"/>
              <a:cs typeface="Arial" panose="020B0604020202020204" pitchFamily="34" charset="0"/>
            </a:endParaRPr>
          </a:p>
          <a:p>
            <a:pPr marL="908050" lvl="1" indent="-450850"/>
            <a:r>
              <a:rPr lang="en-GB" sz="3600" kern="100" dirty="0">
                <a:effectLst/>
                <a:ea typeface="Aptos" panose="020B0004020202020204" pitchFamily="34" charset="0"/>
                <a:cs typeface="Arial" panose="020B0604020202020204" pitchFamily="34" charset="0"/>
              </a:rPr>
              <a:t>Improving people’s health and preventing illness and disease is key to reducing health inequalities and is at the heart of the NHS.</a:t>
            </a:r>
          </a:p>
          <a:p>
            <a:pPr marL="457200" lvl="1" indent="0">
              <a:buNone/>
            </a:pPr>
            <a:r>
              <a:rPr lang="en-GB" sz="3600" kern="100" dirty="0">
                <a:effectLst/>
                <a:ea typeface="Aptos" panose="020B0004020202020204" pitchFamily="34" charset="0"/>
                <a:cs typeface="Arial" panose="020B0604020202020204" pitchFamily="34" charset="0"/>
              </a:rPr>
              <a:t> </a:t>
            </a:r>
            <a:endParaRPr lang="en-GB" sz="3600" kern="100" dirty="0">
              <a:ea typeface="Aptos" panose="020B0004020202020204" pitchFamily="34" charset="0"/>
              <a:cs typeface="Times New Roman" panose="02020603050405020304" pitchFamily="18" charset="0"/>
            </a:endParaRPr>
          </a:p>
          <a:p>
            <a:pPr marL="908050" lvl="1" indent="-450850"/>
            <a:r>
              <a:rPr lang="en-GB" sz="3600" kern="100" dirty="0">
                <a:effectLst/>
                <a:ea typeface="Aptos" panose="020B0004020202020204" pitchFamily="34" charset="0"/>
                <a:cs typeface="Arial" panose="020B0604020202020204" pitchFamily="34" charset="0"/>
              </a:rPr>
              <a:t>Prevention is about helping people stay healthy, happy and independent for as long as possible</a:t>
            </a:r>
            <a:r>
              <a:rPr lang="en-GB" sz="1800" kern="100" dirty="0">
                <a:effectLst/>
                <a:latin typeface="Arial" panose="020B0604020202020204" pitchFamily="34" charset="0"/>
                <a:ea typeface="Aptos" panose="020B0004020202020204" pitchFamily="34" charset="0"/>
                <a:cs typeface="Arial" panose="020B0604020202020204" pitchFamily="34" charset="0"/>
              </a:rPr>
              <a:t>. </a:t>
            </a:r>
            <a:endParaRPr lang="en-GB" sz="1800" kern="100" dirty="0">
              <a:effectLst/>
              <a:latin typeface="Arial" panose="020B0604020202020204" pitchFamily="34" charset="0"/>
              <a:ea typeface="Aptos" panose="020B0004020202020204" pitchFamily="34" charset="0"/>
              <a:cs typeface="Times New Roman" panose="02020603050405020304" pitchFamily="18" charset="0"/>
            </a:endParaRPr>
          </a:p>
          <a:p>
            <a:pPr marL="908050" lvl="1" indent="-450850"/>
            <a:endParaRPr lang="en-GB" sz="3600" kern="100" dirty="0">
              <a:effectLst/>
              <a:ea typeface="Aptos" panose="020B0004020202020204" pitchFamily="34" charset="0"/>
              <a:cs typeface="Times New Roman" panose="02020603050405020304" pitchFamily="18" charset="0"/>
            </a:endParaRPr>
          </a:p>
          <a:p>
            <a:pPr marL="908050" lvl="1" indent="-450850"/>
            <a:endParaRPr lang="en-GB" sz="3600" dirty="0"/>
          </a:p>
        </p:txBody>
      </p:sp>
    </p:spTree>
    <p:extLst>
      <p:ext uri="{BB962C8B-B14F-4D97-AF65-F5344CB8AC3E}">
        <p14:creationId xmlns:p14="http://schemas.microsoft.com/office/powerpoint/2010/main" val="22372668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39AE1A-C311-0CF4-1D02-E48EEF5A6737}"/>
              </a:ext>
            </a:extLst>
          </p:cNvPr>
          <p:cNvSpPr>
            <a:spLocks noGrp="1"/>
          </p:cNvSpPr>
          <p:nvPr>
            <p:ph type="title"/>
          </p:nvPr>
        </p:nvSpPr>
        <p:spPr/>
        <p:txBody>
          <a:bodyPr/>
          <a:lstStyle/>
          <a:p>
            <a:pPr algn="ctr"/>
            <a:r>
              <a:rPr lang="en-GB" b="1" dirty="0"/>
              <a:t>Prevention and Wellbeing</a:t>
            </a:r>
          </a:p>
        </p:txBody>
      </p:sp>
      <p:sp>
        <p:nvSpPr>
          <p:cNvPr id="3" name="Content Placeholder 2">
            <a:extLst>
              <a:ext uri="{FF2B5EF4-FFF2-40B4-BE49-F238E27FC236}">
                <a16:creationId xmlns:a16="http://schemas.microsoft.com/office/drawing/2014/main" id="{DAFA6550-4C91-F5A8-2F29-706A6BA42AB9}"/>
              </a:ext>
            </a:extLst>
          </p:cNvPr>
          <p:cNvSpPr>
            <a:spLocks noGrp="1"/>
          </p:cNvSpPr>
          <p:nvPr>
            <p:ph idx="1"/>
          </p:nvPr>
        </p:nvSpPr>
        <p:spPr>
          <a:xfrm>
            <a:off x="654757" y="1588557"/>
            <a:ext cx="10995376" cy="4778375"/>
          </a:xfrm>
        </p:spPr>
        <p:txBody>
          <a:bodyPr>
            <a:normAutofit fontScale="92500" lnSpcReduction="10000"/>
          </a:bodyPr>
          <a:lstStyle/>
          <a:p>
            <a:pPr marL="0" indent="0">
              <a:buNone/>
            </a:pPr>
            <a:r>
              <a:rPr lang="en-GB" sz="4000" dirty="0"/>
              <a:t>WHY</a:t>
            </a:r>
          </a:p>
          <a:p>
            <a:pPr marL="342900" lvl="0" indent="-342900">
              <a:buFont typeface="Symbol" panose="05050102010706020507" pitchFamily="18" charset="2"/>
              <a:buChar char=""/>
            </a:pPr>
            <a:r>
              <a:rPr lang="en-GB" sz="3000" kern="100" dirty="0">
                <a:effectLst/>
                <a:ea typeface="Aptos" panose="020B0004020202020204" pitchFamily="34" charset="0"/>
                <a:cs typeface="Arial" panose="020B0604020202020204" pitchFamily="34" charset="0"/>
              </a:rPr>
              <a:t>This means reducing the chances of problems from arising in the first place and, when they do, supporting people to manage them as effectively as possible. </a:t>
            </a:r>
            <a:endParaRPr lang="en-GB" sz="3000" kern="100" dirty="0">
              <a:effectLst/>
              <a:ea typeface="Aptos" panose="020B0004020202020204" pitchFamily="34" charset="0"/>
              <a:cs typeface="Times New Roman" panose="02020603050405020304" pitchFamily="18" charset="0"/>
            </a:endParaRPr>
          </a:p>
          <a:p>
            <a:pPr indent="0">
              <a:buNone/>
            </a:pPr>
            <a:endParaRPr lang="en-GB" sz="3000" kern="100" dirty="0">
              <a:effectLst/>
              <a:ea typeface="Aptos" panose="020B0004020202020204" pitchFamily="34" charset="0"/>
              <a:cs typeface="Times New Roman" panose="02020603050405020304" pitchFamily="18" charset="0"/>
            </a:endParaRPr>
          </a:p>
          <a:p>
            <a:pPr marL="342900" lvl="0" indent="-342900">
              <a:buFont typeface="Symbol" panose="05050102010706020507" pitchFamily="18" charset="2"/>
              <a:buChar char=""/>
            </a:pPr>
            <a:r>
              <a:rPr lang="en-GB" sz="3000" kern="100" dirty="0">
                <a:effectLst/>
                <a:ea typeface="Aptos" panose="020B0004020202020204" pitchFamily="34" charset="0"/>
                <a:cs typeface="Arial" panose="020B0604020202020204" pitchFamily="34" charset="0"/>
              </a:rPr>
              <a:t>This also means giving people the knowledge, skills and confidence to take full control of their lives and their health and social care and making healthy choices as easy as possible.</a:t>
            </a:r>
            <a:endParaRPr lang="en-GB" sz="3000" kern="100" dirty="0">
              <a:effectLst/>
              <a:ea typeface="Aptos" panose="020B0004020202020204" pitchFamily="34" charset="0"/>
              <a:cs typeface="Times New Roman" panose="02020603050405020304" pitchFamily="18" charset="0"/>
            </a:endParaRPr>
          </a:p>
          <a:p>
            <a:pPr indent="0">
              <a:buNone/>
            </a:pPr>
            <a:endParaRPr lang="en-GB" sz="3000" kern="100" dirty="0">
              <a:effectLst/>
              <a:ea typeface="Aptos" panose="020B0004020202020204" pitchFamily="34" charset="0"/>
              <a:cs typeface="Times New Roman" panose="02020603050405020304" pitchFamily="18" charset="0"/>
            </a:endParaRPr>
          </a:p>
          <a:p>
            <a:pPr marL="342900" lvl="0" indent="-342900">
              <a:buFont typeface="Symbol" panose="05050102010706020507" pitchFamily="18" charset="2"/>
              <a:buChar char=""/>
            </a:pPr>
            <a:r>
              <a:rPr lang="en-GB" sz="3000" kern="100" dirty="0">
                <a:effectLst/>
                <a:ea typeface="Aptos" panose="020B0004020202020204" pitchFamily="34" charset="0"/>
                <a:cs typeface="Arial" panose="020B0604020202020204" pitchFamily="34" charset="0"/>
              </a:rPr>
              <a:t>We all want longer, healthier, more independent lives - for ourselves, our families and our friends.</a:t>
            </a:r>
            <a:endParaRPr lang="en-GB" sz="3000" kern="100" dirty="0">
              <a:effectLst/>
              <a:ea typeface="Aptos" panose="020B0004020202020204" pitchFamily="34" charset="0"/>
              <a:cs typeface="Times New Roman" panose="02020603050405020304" pitchFamily="18" charset="0"/>
            </a:endParaRPr>
          </a:p>
          <a:p>
            <a:pPr marL="908050" lvl="1" indent="-450850"/>
            <a:endParaRPr lang="en-GB" sz="3600" kern="100" dirty="0">
              <a:effectLst/>
              <a:ea typeface="Aptos" panose="020B0004020202020204" pitchFamily="34" charset="0"/>
              <a:cs typeface="Times New Roman" panose="02020603050405020304" pitchFamily="18" charset="0"/>
            </a:endParaRPr>
          </a:p>
          <a:p>
            <a:pPr marL="908050" lvl="1" indent="-450850"/>
            <a:endParaRPr lang="en-GB" sz="3600" dirty="0"/>
          </a:p>
        </p:txBody>
      </p:sp>
    </p:spTree>
    <p:extLst>
      <p:ext uri="{BB962C8B-B14F-4D97-AF65-F5344CB8AC3E}">
        <p14:creationId xmlns:p14="http://schemas.microsoft.com/office/powerpoint/2010/main" val="21455997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39AE1A-C311-0CF4-1D02-E48EEF5A6737}"/>
              </a:ext>
            </a:extLst>
          </p:cNvPr>
          <p:cNvSpPr>
            <a:spLocks noGrp="1"/>
          </p:cNvSpPr>
          <p:nvPr>
            <p:ph type="title"/>
          </p:nvPr>
        </p:nvSpPr>
        <p:spPr/>
        <p:txBody>
          <a:bodyPr/>
          <a:lstStyle/>
          <a:p>
            <a:pPr algn="ctr"/>
            <a:r>
              <a:rPr lang="en-GB" b="1" dirty="0"/>
              <a:t>Prevention and Wellbeing</a:t>
            </a:r>
          </a:p>
        </p:txBody>
      </p:sp>
      <p:sp>
        <p:nvSpPr>
          <p:cNvPr id="3" name="Content Placeholder 2">
            <a:extLst>
              <a:ext uri="{FF2B5EF4-FFF2-40B4-BE49-F238E27FC236}">
                <a16:creationId xmlns:a16="http://schemas.microsoft.com/office/drawing/2014/main" id="{DAFA6550-4C91-F5A8-2F29-706A6BA42AB9}"/>
              </a:ext>
            </a:extLst>
          </p:cNvPr>
          <p:cNvSpPr>
            <a:spLocks noGrp="1"/>
          </p:cNvSpPr>
          <p:nvPr>
            <p:ph idx="1"/>
          </p:nvPr>
        </p:nvSpPr>
        <p:spPr>
          <a:xfrm>
            <a:off x="654756" y="1588557"/>
            <a:ext cx="11108265" cy="4778375"/>
          </a:xfrm>
        </p:spPr>
        <p:txBody>
          <a:bodyPr>
            <a:normAutofit fontScale="92500" lnSpcReduction="10000"/>
          </a:bodyPr>
          <a:lstStyle/>
          <a:p>
            <a:pPr marL="0" indent="0">
              <a:buNone/>
            </a:pPr>
            <a:r>
              <a:rPr lang="en-GB" sz="4000" dirty="0"/>
              <a:t>WHY</a:t>
            </a:r>
          </a:p>
          <a:p>
            <a:pPr marL="342900" lvl="0" indent="-342900">
              <a:buFont typeface="Symbol" panose="05050102010706020507" pitchFamily="18" charset="2"/>
              <a:buChar char=""/>
            </a:pPr>
            <a:r>
              <a:rPr lang="en-GB" kern="100" dirty="0">
                <a:effectLst/>
                <a:ea typeface="Aptos" panose="020B0004020202020204" pitchFamily="34" charset="0"/>
                <a:cs typeface="Arial" panose="020B0604020202020204" pitchFamily="34" charset="0"/>
              </a:rPr>
              <a:t>Good physical &amp; mental health is central to our happiness. It enables us to engage fully in community life, and with the things that matter most.</a:t>
            </a:r>
          </a:p>
          <a:p>
            <a:pPr marL="0" lvl="0" indent="0">
              <a:buNone/>
            </a:pPr>
            <a:endParaRPr lang="en-GB" kern="100" dirty="0">
              <a:effectLst/>
              <a:ea typeface="Aptos" panose="020B0004020202020204" pitchFamily="34" charset="0"/>
              <a:cs typeface="Times New Roman" panose="02020603050405020304" pitchFamily="18" charset="0"/>
            </a:endParaRPr>
          </a:p>
          <a:p>
            <a:pPr marL="342900" lvl="0" indent="-342900">
              <a:buFont typeface="Symbol" panose="05050102010706020507" pitchFamily="18" charset="2"/>
              <a:buChar char=""/>
            </a:pPr>
            <a:r>
              <a:rPr lang="en-GB" kern="100" dirty="0">
                <a:effectLst/>
                <a:ea typeface="Aptos" panose="020B0004020202020204" pitchFamily="34" charset="0"/>
                <a:cs typeface="Arial" panose="020B0604020202020204" pitchFamily="34" charset="0"/>
              </a:rPr>
              <a:t>Better health also reduces the pressures on the NHS and social care.</a:t>
            </a:r>
          </a:p>
          <a:p>
            <a:pPr marL="0" lvl="0" indent="0">
              <a:buNone/>
            </a:pPr>
            <a:r>
              <a:rPr lang="en-GB" kern="100" dirty="0">
                <a:effectLst/>
                <a:ea typeface="Aptos" panose="020B0004020202020204" pitchFamily="34" charset="0"/>
                <a:cs typeface="Arial" panose="020B0604020202020204" pitchFamily="34" charset="0"/>
              </a:rPr>
              <a:t>  </a:t>
            </a:r>
            <a:endParaRPr lang="en-GB" kern="100" dirty="0">
              <a:effectLst/>
              <a:ea typeface="Aptos" panose="020B0004020202020204" pitchFamily="34" charset="0"/>
              <a:cs typeface="Times New Roman" panose="02020603050405020304" pitchFamily="18" charset="0"/>
            </a:endParaRPr>
          </a:p>
          <a:p>
            <a:pPr marL="342900" lvl="0" indent="-342900">
              <a:buFont typeface="Symbol" panose="05050102010706020507" pitchFamily="18" charset="2"/>
              <a:buChar char=""/>
            </a:pPr>
            <a:r>
              <a:rPr lang="en-GB" kern="100" dirty="0">
                <a:effectLst/>
                <a:ea typeface="Aptos" panose="020B0004020202020204" pitchFamily="34" charset="0"/>
                <a:cs typeface="Arial" panose="020B0604020202020204" pitchFamily="34" charset="0"/>
              </a:rPr>
              <a:t>Pressure on GPs, hospitals &amp; social care services is growing year on year. </a:t>
            </a:r>
          </a:p>
          <a:p>
            <a:pPr marL="0" lvl="0" indent="0">
              <a:buNone/>
            </a:pPr>
            <a:r>
              <a:rPr lang="en-GB" kern="100" dirty="0">
                <a:effectLst/>
                <a:ea typeface="Aptos" panose="020B0004020202020204" pitchFamily="34" charset="0"/>
                <a:cs typeface="Arial" panose="020B0604020202020204" pitchFamily="34" charset="0"/>
              </a:rPr>
              <a:t> </a:t>
            </a:r>
            <a:endParaRPr lang="en-GB" kern="100" dirty="0">
              <a:effectLst/>
              <a:ea typeface="Aptos" panose="020B0004020202020204" pitchFamily="34" charset="0"/>
              <a:cs typeface="Times New Roman" panose="02020603050405020304" pitchFamily="18" charset="0"/>
            </a:endParaRPr>
          </a:p>
          <a:p>
            <a:pPr marL="342900" lvl="0" indent="-342900">
              <a:buFont typeface="Symbol" panose="05050102010706020507" pitchFamily="18" charset="2"/>
              <a:buChar char=""/>
            </a:pPr>
            <a:r>
              <a:rPr lang="en-GB" kern="100" dirty="0">
                <a:effectLst/>
                <a:ea typeface="Aptos" panose="020B0004020202020204" pitchFamily="34" charset="0"/>
                <a:cs typeface="Arial" panose="020B0604020202020204" pitchFamily="34" charset="0"/>
              </a:rPr>
              <a:t>Today, we are spending almost 10% of our national income on healthcare, and we need to focus on prevention to slow the growth in demands on the NHS - making it is sustainable for future generations</a:t>
            </a:r>
            <a:endParaRPr lang="en-GB" kern="100" dirty="0">
              <a:effectLst/>
              <a:ea typeface="Aptos" panose="020B0004020202020204" pitchFamily="34" charset="0"/>
              <a:cs typeface="Times New Roman" panose="02020603050405020304" pitchFamily="18" charset="0"/>
            </a:endParaRPr>
          </a:p>
          <a:p>
            <a:pPr marL="908050" lvl="1" indent="-450850"/>
            <a:endParaRPr lang="en-GB" sz="3600" dirty="0"/>
          </a:p>
        </p:txBody>
      </p:sp>
    </p:spTree>
    <p:extLst>
      <p:ext uri="{BB962C8B-B14F-4D97-AF65-F5344CB8AC3E}">
        <p14:creationId xmlns:p14="http://schemas.microsoft.com/office/powerpoint/2010/main" val="38151081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39AE1A-C311-0CF4-1D02-E48EEF5A6737}"/>
              </a:ext>
            </a:extLst>
          </p:cNvPr>
          <p:cNvSpPr>
            <a:spLocks noGrp="1"/>
          </p:cNvSpPr>
          <p:nvPr>
            <p:ph type="title"/>
          </p:nvPr>
        </p:nvSpPr>
        <p:spPr/>
        <p:txBody>
          <a:bodyPr/>
          <a:lstStyle/>
          <a:p>
            <a:pPr algn="ctr"/>
            <a:r>
              <a:rPr lang="en-GB" b="1" dirty="0"/>
              <a:t>A Healthier Wales</a:t>
            </a:r>
          </a:p>
        </p:txBody>
      </p:sp>
      <p:sp>
        <p:nvSpPr>
          <p:cNvPr id="3" name="Content Placeholder 2">
            <a:extLst>
              <a:ext uri="{FF2B5EF4-FFF2-40B4-BE49-F238E27FC236}">
                <a16:creationId xmlns:a16="http://schemas.microsoft.com/office/drawing/2014/main" id="{DAFA6550-4C91-F5A8-2F29-706A6BA42AB9}"/>
              </a:ext>
            </a:extLst>
          </p:cNvPr>
          <p:cNvSpPr>
            <a:spLocks noGrp="1"/>
          </p:cNvSpPr>
          <p:nvPr>
            <p:ph idx="1"/>
          </p:nvPr>
        </p:nvSpPr>
        <p:spPr>
          <a:xfrm>
            <a:off x="2822223" y="2203803"/>
            <a:ext cx="7484533" cy="2740731"/>
          </a:xfrm>
        </p:spPr>
        <p:txBody>
          <a:bodyPr>
            <a:normAutofit/>
          </a:bodyPr>
          <a:lstStyle/>
          <a:p>
            <a:pPr marL="342900" lvl="0" indent="-342900">
              <a:buFont typeface="Symbol" panose="05050102010706020507" pitchFamily="18" charset="2"/>
              <a:buChar char=""/>
            </a:pPr>
            <a:r>
              <a:rPr lang="en-GB" sz="3600" kern="100" dirty="0">
                <a:effectLst/>
                <a:ea typeface="Aptos" panose="020B0004020202020204" pitchFamily="34" charset="0"/>
                <a:cs typeface="Arial" panose="020B0604020202020204" pitchFamily="34" charset="0"/>
              </a:rPr>
              <a:t>Prudent Principles </a:t>
            </a:r>
            <a:endParaRPr lang="en-GB" sz="3600" kern="100" dirty="0">
              <a:ea typeface="Aptos" panose="020B0004020202020204" pitchFamily="34" charset="0"/>
              <a:cs typeface="Arial" panose="020B0604020202020204" pitchFamily="34" charset="0"/>
            </a:endParaRPr>
          </a:p>
          <a:p>
            <a:pPr marL="342900" lvl="0" indent="-342900">
              <a:buFont typeface="Symbol" panose="05050102010706020507" pitchFamily="18" charset="2"/>
              <a:buChar char=""/>
            </a:pPr>
            <a:r>
              <a:rPr lang="en-GB" sz="3600" kern="100" dirty="0">
                <a:effectLst/>
                <a:ea typeface="Aptos" panose="020B0004020202020204" pitchFamily="34" charset="0"/>
                <a:cs typeface="Arial" panose="020B0604020202020204" pitchFamily="34" charset="0"/>
              </a:rPr>
              <a:t>Prevention are constant themes</a:t>
            </a:r>
          </a:p>
          <a:p>
            <a:pPr marL="342900" lvl="0" indent="-342900">
              <a:buFont typeface="Symbol" panose="05050102010706020507" pitchFamily="18" charset="2"/>
              <a:buChar char=""/>
            </a:pPr>
            <a:endParaRPr lang="en-GB" kern="100" dirty="0">
              <a:ea typeface="Aptos" panose="020B0004020202020204" pitchFamily="34" charset="0"/>
              <a:cs typeface="Arial" panose="020B0604020202020204" pitchFamily="34" charset="0"/>
            </a:endParaRPr>
          </a:p>
          <a:p>
            <a:pPr marL="908050" lvl="1" indent="-450850"/>
            <a:endParaRPr lang="en-GB" sz="3600" dirty="0"/>
          </a:p>
        </p:txBody>
      </p:sp>
    </p:spTree>
    <p:extLst>
      <p:ext uri="{BB962C8B-B14F-4D97-AF65-F5344CB8AC3E}">
        <p14:creationId xmlns:p14="http://schemas.microsoft.com/office/powerpoint/2010/main" val="201570970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39AE1A-C311-0CF4-1D02-E48EEF5A6737}"/>
              </a:ext>
            </a:extLst>
          </p:cNvPr>
          <p:cNvSpPr>
            <a:spLocks noGrp="1"/>
          </p:cNvSpPr>
          <p:nvPr>
            <p:ph type="title"/>
          </p:nvPr>
        </p:nvSpPr>
        <p:spPr/>
        <p:txBody>
          <a:bodyPr/>
          <a:lstStyle/>
          <a:p>
            <a:pPr algn="ctr"/>
            <a:r>
              <a:rPr lang="en-GB" b="1" dirty="0"/>
              <a:t>Making Every Contact Count</a:t>
            </a:r>
          </a:p>
        </p:txBody>
      </p:sp>
      <p:sp>
        <p:nvSpPr>
          <p:cNvPr id="3" name="Content Placeholder 2">
            <a:extLst>
              <a:ext uri="{FF2B5EF4-FFF2-40B4-BE49-F238E27FC236}">
                <a16:creationId xmlns:a16="http://schemas.microsoft.com/office/drawing/2014/main" id="{DAFA6550-4C91-F5A8-2F29-706A6BA42AB9}"/>
              </a:ext>
            </a:extLst>
          </p:cNvPr>
          <p:cNvSpPr>
            <a:spLocks noGrp="1"/>
          </p:cNvSpPr>
          <p:nvPr>
            <p:ph idx="1"/>
          </p:nvPr>
        </p:nvSpPr>
        <p:spPr>
          <a:xfrm>
            <a:off x="1444978" y="1588557"/>
            <a:ext cx="9302044" cy="4778375"/>
          </a:xfrm>
        </p:spPr>
        <p:txBody>
          <a:bodyPr>
            <a:normAutofit lnSpcReduction="10000"/>
          </a:bodyPr>
          <a:lstStyle/>
          <a:p>
            <a:pPr marL="0" indent="0">
              <a:buNone/>
            </a:pPr>
            <a:r>
              <a:rPr lang="en-GB" sz="3600" dirty="0">
                <a:ea typeface="Aptos" panose="020B0004020202020204" pitchFamily="34" charset="0"/>
              </a:rPr>
              <a:t>B</a:t>
            </a:r>
            <a:r>
              <a:rPr lang="en-GB" sz="3600" dirty="0">
                <a:effectLst/>
                <a:ea typeface="Aptos" panose="020B0004020202020204" pitchFamily="34" charset="0"/>
              </a:rPr>
              <a:t>ehaviour change</a:t>
            </a:r>
          </a:p>
          <a:p>
            <a:pPr marL="342900" lvl="0" indent="-342900">
              <a:buFont typeface="Symbol" panose="05050102010706020507" pitchFamily="18" charset="2"/>
              <a:buChar char=""/>
            </a:pPr>
            <a:r>
              <a:rPr lang="en-GB" dirty="0">
                <a:ea typeface="Aptos" panose="020B0004020202020204" pitchFamily="34" charset="0"/>
              </a:rPr>
              <a:t>U</a:t>
            </a:r>
            <a:r>
              <a:rPr lang="en-GB" dirty="0">
                <a:effectLst/>
                <a:ea typeface="Aptos" panose="020B0004020202020204" pitchFamily="34" charset="0"/>
              </a:rPr>
              <a:t>tilises the millions of day-to-day interactions that organisations and individuals have with other people </a:t>
            </a:r>
          </a:p>
          <a:p>
            <a:pPr marL="342900" lvl="0" indent="-342900">
              <a:buFont typeface="Symbol" panose="05050102010706020507" pitchFamily="18" charset="2"/>
              <a:buChar char=""/>
            </a:pPr>
            <a:r>
              <a:rPr lang="en-GB" dirty="0">
                <a:ea typeface="Aptos" panose="020B0004020202020204" pitchFamily="34" charset="0"/>
              </a:rPr>
              <a:t>P</a:t>
            </a:r>
            <a:r>
              <a:rPr lang="en-GB" dirty="0">
                <a:effectLst/>
                <a:ea typeface="Aptos" panose="020B0004020202020204" pitchFamily="34" charset="0"/>
              </a:rPr>
              <a:t>ositive changes to their physical and mental health and wellbeing.</a:t>
            </a:r>
          </a:p>
          <a:p>
            <a:pPr marL="342900" lvl="0" indent="-342900">
              <a:buFont typeface="Symbol" panose="05050102010706020507" pitchFamily="18" charset="2"/>
              <a:buChar char=""/>
            </a:pPr>
            <a:r>
              <a:rPr lang="en-GB" dirty="0">
                <a:ea typeface="Aptos" panose="020B0004020202020204" pitchFamily="34" charset="0"/>
              </a:rPr>
              <a:t>I</a:t>
            </a:r>
            <a:r>
              <a:rPr lang="en-GB" dirty="0">
                <a:effectLst/>
                <a:ea typeface="Aptos" panose="020B0004020202020204" pitchFamily="34" charset="0"/>
              </a:rPr>
              <a:t>mprovements in people’s health and well-being</a:t>
            </a:r>
          </a:p>
          <a:p>
            <a:pPr marL="342900" lvl="0" indent="-342900">
              <a:buFont typeface="Symbol" panose="05050102010706020507" pitchFamily="18" charset="2"/>
              <a:buChar char=""/>
            </a:pPr>
            <a:r>
              <a:rPr lang="en-GB" dirty="0">
                <a:ea typeface="Aptos" panose="020B0004020202020204" pitchFamily="34" charset="0"/>
              </a:rPr>
              <a:t>R</a:t>
            </a:r>
            <a:r>
              <a:rPr lang="en-GB" dirty="0">
                <a:effectLst/>
                <a:ea typeface="Aptos" panose="020B0004020202020204" pitchFamily="34" charset="0"/>
              </a:rPr>
              <a:t>educe avoidable premature mortality linked to poor lifestyle choices</a:t>
            </a:r>
          </a:p>
          <a:p>
            <a:pPr marL="342900" lvl="0" indent="-342900">
              <a:buFont typeface="Symbol" panose="05050102010706020507" pitchFamily="18" charset="2"/>
              <a:buChar char=""/>
            </a:pPr>
            <a:r>
              <a:rPr lang="en-GB" dirty="0">
                <a:ea typeface="Aptos" panose="020B0004020202020204" pitchFamily="34" charset="0"/>
              </a:rPr>
              <a:t>R</a:t>
            </a:r>
            <a:r>
              <a:rPr lang="en-GB" dirty="0">
                <a:effectLst/>
                <a:ea typeface="Aptos" panose="020B0004020202020204" pitchFamily="34" charset="0"/>
              </a:rPr>
              <a:t>educe health inequalities</a:t>
            </a:r>
          </a:p>
          <a:p>
            <a:pPr marL="342900" lvl="0" indent="-342900">
              <a:buFont typeface="Symbol" panose="05050102010706020507" pitchFamily="18" charset="2"/>
              <a:buChar char=""/>
            </a:pPr>
            <a:r>
              <a:rPr lang="en-GB" dirty="0">
                <a:ea typeface="Aptos" panose="020B0004020202020204" pitchFamily="34" charset="0"/>
              </a:rPr>
              <a:t>H</a:t>
            </a:r>
            <a:r>
              <a:rPr lang="en-GB" dirty="0">
                <a:effectLst/>
                <a:ea typeface="Aptos" panose="020B0004020202020204" pitchFamily="34" charset="0"/>
              </a:rPr>
              <a:t>elp people better manage long term conditions.</a:t>
            </a:r>
            <a:endParaRPr lang="en-GB" sz="4800" dirty="0"/>
          </a:p>
        </p:txBody>
      </p:sp>
    </p:spTree>
    <p:extLst>
      <p:ext uri="{BB962C8B-B14F-4D97-AF65-F5344CB8AC3E}">
        <p14:creationId xmlns:p14="http://schemas.microsoft.com/office/powerpoint/2010/main" val="359531666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39AE1A-C311-0CF4-1D02-E48EEF5A6737}"/>
              </a:ext>
            </a:extLst>
          </p:cNvPr>
          <p:cNvSpPr>
            <a:spLocks noGrp="1"/>
          </p:cNvSpPr>
          <p:nvPr>
            <p:ph type="title"/>
          </p:nvPr>
        </p:nvSpPr>
        <p:spPr/>
        <p:txBody>
          <a:bodyPr/>
          <a:lstStyle/>
          <a:p>
            <a:pPr algn="ctr"/>
            <a:r>
              <a:rPr lang="en-GB" b="1" dirty="0"/>
              <a:t>Making Every Contact Count</a:t>
            </a:r>
          </a:p>
        </p:txBody>
      </p:sp>
      <p:sp>
        <p:nvSpPr>
          <p:cNvPr id="3" name="Content Placeholder 2">
            <a:extLst>
              <a:ext uri="{FF2B5EF4-FFF2-40B4-BE49-F238E27FC236}">
                <a16:creationId xmlns:a16="http://schemas.microsoft.com/office/drawing/2014/main" id="{DAFA6550-4C91-F5A8-2F29-706A6BA42AB9}"/>
              </a:ext>
            </a:extLst>
          </p:cNvPr>
          <p:cNvSpPr>
            <a:spLocks noGrp="1"/>
          </p:cNvSpPr>
          <p:nvPr>
            <p:ph idx="1"/>
          </p:nvPr>
        </p:nvSpPr>
        <p:spPr>
          <a:xfrm>
            <a:off x="1444978" y="1588557"/>
            <a:ext cx="9302044" cy="4778375"/>
          </a:xfrm>
        </p:spPr>
        <p:txBody>
          <a:bodyPr>
            <a:normAutofit/>
          </a:bodyPr>
          <a:lstStyle/>
          <a:p>
            <a:pPr marL="0" indent="0">
              <a:buNone/>
            </a:pPr>
            <a:r>
              <a:rPr lang="en-GB" sz="4000" dirty="0">
                <a:ea typeface="Aptos" panose="020B0004020202020204" pitchFamily="34" charset="0"/>
              </a:rPr>
              <a:t>Optometry</a:t>
            </a:r>
            <a:r>
              <a:rPr lang="en-GB" sz="3600" dirty="0">
                <a:ea typeface="Aptos" panose="020B0004020202020204" pitchFamily="34" charset="0"/>
              </a:rPr>
              <a:t> </a:t>
            </a:r>
          </a:p>
          <a:p>
            <a:r>
              <a:rPr lang="en-GB" sz="3600" kern="100" dirty="0">
                <a:ea typeface="Aptos" panose="020B0004020202020204" pitchFamily="34" charset="0"/>
                <a:cs typeface="Arial" panose="020B0604020202020204" pitchFamily="34" charset="0"/>
              </a:rPr>
              <a:t>P</a:t>
            </a:r>
            <a:r>
              <a:rPr lang="en-GB" sz="3600" kern="100" dirty="0">
                <a:effectLst/>
                <a:ea typeface="Aptos" panose="020B0004020202020204" pitchFamily="34" charset="0"/>
                <a:cs typeface="Arial" panose="020B0604020202020204" pitchFamily="34" charset="0"/>
              </a:rPr>
              <a:t>roviding staff with  </a:t>
            </a:r>
          </a:p>
          <a:p>
            <a:pPr lvl="1"/>
            <a:r>
              <a:rPr lang="en-GB" sz="2800" kern="100" dirty="0">
                <a:latin typeface="Arial" panose="020B0604020202020204" pitchFamily="34" charset="0"/>
                <a:ea typeface="Aptos" panose="020B0004020202020204" pitchFamily="34" charset="0"/>
                <a:cs typeface="Arial" panose="020B0604020202020204" pitchFamily="34" charset="0"/>
              </a:rPr>
              <a:t>L</a:t>
            </a:r>
            <a:r>
              <a:rPr lang="en-GB" sz="2800" kern="100" dirty="0">
                <a:effectLst/>
                <a:latin typeface="Arial" panose="020B0604020202020204" pitchFamily="34" charset="0"/>
                <a:ea typeface="Aptos" panose="020B0004020202020204" pitchFamily="34" charset="0"/>
                <a:cs typeface="Arial" panose="020B0604020202020204" pitchFamily="34" charset="0"/>
              </a:rPr>
              <a:t>eadership skills</a:t>
            </a:r>
          </a:p>
          <a:p>
            <a:pPr lvl="1"/>
            <a:r>
              <a:rPr lang="en-GB" sz="2800" kern="100" dirty="0">
                <a:effectLst/>
                <a:latin typeface="Arial" panose="020B0604020202020204" pitchFamily="34" charset="0"/>
                <a:ea typeface="Aptos" panose="020B0004020202020204" pitchFamily="34" charset="0"/>
                <a:cs typeface="Arial" panose="020B0604020202020204" pitchFamily="34" charset="0"/>
              </a:rPr>
              <a:t>Correct Environment</a:t>
            </a:r>
          </a:p>
          <a:p>
            <a:pPr lvl="1"/>
            <a:r>
              <a:rPr lang="en-GB" sz="2800" kern="100" dirty="0">
                <a:effectLst/>
                <a:latin typeface="Arial" panose="020B0604020202020204" pitchFamily="34" charset="0"/>
                <a:ea typeface="Aptos" panose="020B0004020202020204" pitchFamily="34" charset="0"/>
                <a:cs typeface="Arial" panose="020B0604020202020204" pitchFamily="34" charset="0"/>
              </a:rPr>
              <a:t>Appropriate Training</a:t>
            </a:r>
          </a:p>
          <a:p>
            <a:pPr lvl="1"/>
            <a:r>
              <a:rPr lang="en-GB" sz="2800" kern="100" dirty="0">
                <a:latin typeface="Arial" panose="020B0604020202020204" pitchFamily="34" charset="0"/>
                <a:ea typeface="Aptos" panose="020B0004020202020204" pitchFamily="34" charset="0"/>
                <a:cs typeface="Arial" panose="020B0604020202020204" pitchFamily="34" charset="0"/>
              </a:rPr>
              <a:t>I</a:t>
            </a:r>
            <a:r>
              <a:rPr lang="en-GB" sz="2800" kern="100" dirty="0">
                <a:effectLst/>
                <a:latin typeface="Arial" panose="020B0604020202020204" pitchFamily="34" charset="0"/>
                <a:ea typeface="Aptos" panose="020B0004020202020204" pitchFamily="34" charset="0"/>
                <a:cs typeface="Arial" panose="020B0604020202020204" pitchFamily="34" charset="0"/>
              </a:rPr>
              <a:t>nformation that they need to deliver the MECC approach.</a:t>
            </a:r>
            <a:endParaRPr lang="en-GB" sz="2800" kern="100" dirty="0">
              <a:effectLst/>
              <a:latin typeface="Arial" panose="020B0604020202020204" pitchFamily="34"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60737357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9f514e85-246f-41a1-b936-c863447846eb">
      <Terms xmlns="http://schemas.microsoft.com/office/infopath/2007/PartnerControls"/>
    </lcf76f155ced4ddcb4097134ff3c332f>
    <TaxCatchAll xmlns="32f0c94a-819f-4270-be54-8f20d12c5f78"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66D4EDDBAEDA9D499B9F6383B73A6704" ma:contentTypeVersion="15" ma:contentTypeDescription="Create a new document." ma:contentTypeScope="" ma:versionID="859f4ec4d43cd3d09dae2d190413c42c">
  <xsd:schema xmlns:xsd="http://www.w3.org/2001/XMLSchema" xmlns:xs="http://www.w3.org/2001/XMLSchema" xmlns:p="http://schemas.microsoft.com/office/2006/metadata/properties" xmlns:ns2="32f0c94a-819f-4270-be54-8f20d12c5f78" xmlns:ns3="9f514e85-246f-41a1-b936-c863447846eb" targetNamespace="http://schemas.microsoft.com/office/2006/metadata/properties" ma:root="true" ma:fieldsID="c20d887187c3d566832b8b709c1085b3" ns2:_="" ns3:_="">
    <xsd:import namespace="32f0c94a-819f-4270-be54-8f20d12c5f78"/>
    <xsd:import namespace="9f514e85-246f-41a1-b936-c863447846eb"/>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LengthInSeconds" minOccurs="0"/>
                <xsd:element ref="ns3:lcf76f155ced4ddcb4097134ff3c332f" minOccurs="0"/>
                <xsd:element ref="ns2:TaxCatchAll" minOccurs="0"/>
                <xsd:element ref="ns3:MediaServiceDateTaken" minOccurs="0"/>
                <xsd:element ref="ns3:MediaServiceGenerationTime" minOccurs="0"/>
                <xsd:element ref="ns3:MediaServiceEventHashCode" minOccurs="0"/>
                <xsd:element ref="ns3:MediaServiceOCR" minOccurs="0"/>
                <xsd:element ref="ns3:MediaServiceLocation" minOccurs="0"/>
                <xsd:element ref="ns3:MediaServiceObjectDetectorVersion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2f0c94a-819f-4270-be54-8f20d12c5f78"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element name="TaxCatchAll" ma:index="15" nillable="true" ma:displayName="Taxonomy Catch All Column" ma:hidden="true" ma:list="{3dfab7ff-493e-4f05-914a-34e092f24bb1}" ma:internalName="TaxCatchAll" ma:showField="CatchAllData" ma:web="32f0c94a-819f-4270-be54-8f20d12c5f78">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9f514e85-246f-41a1-b936-c863447846eb"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LengthInSeconds" ma:index="12" nillable="true" ma:displayName="MediaLengthInSeconds" ma:hidden="true" ma:internalName="MediaLengthInSeconds" ma:readOnly="true">
      <xsd:simpleType>
        <xsd:restriction base="dms:Unknown"/>
      </xsd:simpleType>
    </xsd:element>
    <xsd:element name="lcf76f155ced4ddcb4097134ff3c332f" ma:index="14" nillable="true" ma:taxonomy="true" ma:internalName="lcf76f155ced4ddcb4097134ff3c332f" ma:taxonomyFieldName="MediaServiceImageTags" ma:displayName="Image Tags" ma:readOnly="false" ma:fieldId="{5cf76f15-5ced-4ddc-b409-7134ff3c332f}" ma:taxonomyMulti="true" ma:sspId="4ab117e7-6f4a-42cd-b5da-bc305b27d27a" ma:termSetId="09814cd3-568e-fe90-9814-8d621ff8fb84" ma:anchorId="fba54fb3-c3e1-fe81-a776-ca4b69148c4d" ma:open="true" ma:isKeyword="false">
      <xsd:complexType>
        <xsd:sequence>
          <xsd:element ref="pc:Terms" minOccurs="0" maxOccurs="1"/>
        </xsd:sequence>
      </xsd:complexType>
    </xsd:element>
    <xsd:element name="MediaServiceDateTaken" ma:index="16" nillable="true" ma:displayName="MediaServiceDateTaken" ma:hidden="true" ma:indexed="true" ma:internalName="MediaServiceDateTaken"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OCR" ma:index="19" nillable="true" ma:displayName="Extracted Text" ma:internalName="MediaServiceOCR" ma:readOnly="true">
      <xsd:simpleType>
        <xsd:restriction base="dms:Note">
          <xsd:maxLength value="255"/>
        </xsd:restriction>
      </xsd:simpleType>
    </xsd:element>
    <xsd:element name="MediaServiceLocation" ma:index="20" nillable="true" ma:displayName="Location" ma:description="" ma:indexed="true" ma:internalName="MediaServiceLocation" ma:readOnly="true">
      <xsd:simpleType>
        <xsd:restriction base="dms:Text"/>
      </xsd:simpleType>
    </xsd:element>
    <xsd:element name="MediaServiceObjectDetectorVersions" ma:index="21"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2" nillable="true" ma:displayName="MediaServiceSearchProperties" ma:hidden="true" ma:internalName="MediaServiceSearchProperties"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4.xml><?xml version="1.0" encoding="utf-8"?>
<metadata xmlns="http://www.objective.com/ecm/document/metadata/FF3C5B18883D4E21973B57C2EEED7FD1" version="1.0.0">
  <systemFields>
    <field name="Objective-Id">
      <value order="0">A50585974</value>
    </field>
    <field name="Objective-Title">
      <value order="0">COA presentations - Scottish Vision Conference March 24</value>
    </field>
    <field name="Objective-Description">
      <value order="0"/>
    </field>
    <field name="Objective-CreationStamp">
      <value order="0">2024-02-27T14:56:25Z</value>
    </field>
    <field name="Objective-IsApproved">
      <value order="0">false</value>
    </field>
    <field name="Objective-IsPublished">
      <value order="0">true</value>
    </field>
    <field name="Objective-DatePublished">
      <value order="0">2024-03-05T12:05:23Z</value>
    </field>
    <field name="Objective-ModificationStamp">
      <value order="0">2024-03-05T12:05:24Z</value>
    </field>
    <field name="Objective-Owner">
      <value order="0">O'Sullivan, David (HSS - Primary Care &amp; Mental Health - Primary Care)</value>
    </field>
    <field name="Objective-Path">
      <value order="0">Objective Global Folder:#Business File Plan:WG Organisational Groups:NEW - Post April 2022 - Health &amp; Social Services:HSS Director of Primary Care &amp; Mental Health:Health &amp; Social Services (HSS) - Optometry &amp; Audiology:1 - Save:Sensory Health Branch:Ophthalmic Services:Groups &amp; Committees:Primary Care Reform Scoping Meetings:Current:Primary Care - Optometry Contract Reform - 2020-2024:COA presentations</value>
    </field>
    <field name="Objective-Parent">
      <value order="0">COA presentations</value>
    </field>
    <field name="Objective-State">
      <value order="0">Published</value>
    </field>
    <field name="Objective-VersionId">
      <value order="0">vA94258924</value>
    </field>
    <field name="Objective-Version">
      <value order="0">3.0</value>
    </field>
    <field name="Objective-VersionNumber">
      <value order="0">4</value>
    </field>
    <field name="Objective-VersionComment">
      <value order="0">Review</value>
    </field>
    <field name="Objective-FileNumber">
      <value order="0">qA1471231</value>
    </field>
    <field name="Objective-Classification">
      <value order="0">Official</value>
    </field>
    <field name="Objective-Caveats">
      <value order="0"/>
    </field>
  </systemFields>
  <catalogues>
    <catalogue name="Document Type Catalogue" type="type" ori="id:cA14">
      <field name="Objective-Date Acquired">
        <value order="0"/>
      </field>
      <field name="Objective-Official Translation">
        <value order="0"/>
      </field>
      <field name="Objective-Connect Creator">
        <value order="0"/>
      </field>
    </catalogue>
  </catalogues>
</metadata>
</file>

<file path=customXml/itemProps1.xml><?xml version="1.0" encoding="utf-8"?>
<ds:datastoreItem xmlns:ds="http://schemas.openxmlformats.org/officeDocument/2006/customXml" ds:itemID="{497156D6-CD13-4AE9-A807-5406E017EAC6}">
  <ds:schemaRefs>
    <ds:schemaRef ds:uri="http://schemas.microsoft.com/sharepoint/v3/contenttype/forms"/>
  </ds:schemaRefs>
</ds:datastoreItem>
</file>

<file path=customXml/itemProps2.xml><?xml version="1.0" encoding="utf-8"?>
<ds:datastoreItem xmlns:ds="http://schemas.openxmlformats.org/officeDocument/2006/customXml" ds:itemID="{8F236B5A-5AAB-4B6E-9053-71A5BBE1D628}">
  <ds:schemaRefs>
    <ds:schemaRef ds:uri="http://schemas.microsoft.com/office/2006/documentManagement/types"/>
    <ds:schemaRef ds:uri="http://schemas.microsoft.com/office/infopath/2007/PartnerControls"/>
    <ds:schemaRef ds:uri="http://purl.org/dc/elements/1.1/"/>
    <ds:schemaRef ds:uri="http://schemas.microsoft.com/office/2006/metadata/properties"/>
    <ds:schemaRef ds:uri="eaf99a36-24a3-4d80-a5d5-3ad3ee135ea6"/>
    <ds:schemaRef ds:uri="http://purl.org/dc/terms/"/>
    <ds:schemaRef ds:uri="http://schemas.openxmlformats.org/package/2006/metadata/core-properties"/>
    <ds:schemaRef ds:uri="f77a2662-75de-4725-aa98-655916ac2ccc"/>
    <ds:schemaRef ds:uri="http://www.w3.org/XML/1998/namespace"/>
    <ds:schemaRef ds:uri="http://purl.org/dc/dcmitype/"/>
  </ds:schemaRefs>
</ds:datastoreItem>
</file>

<file path=customXml/itemProps3.xml><?xml version="1.0" encoding="utf-8"?>
<ds:datastoreItem xmlns:ds="http://schemas.openxmlformats.org/officeDocument/2006/customXml" ds:itemID="{1D5E1DFD-73FF-4FB7-8A91-638D324193BE}"/>
</file>

<file path=customXml/itemProps4.xml><?xml version="1.0" encoding="utf-8"?>
<ds:datastoreItem xmlns:ds="http://schemas.openxmlformats.org/officeDocument/2006/customXml" ds:itemID="{5745109E-2DDF-40CB-AC2B-FF9B10C90820}">
  <ds:schemaRefs>
    <ds:schemaRef ds:uri="http://www.objective.com/ecm/document/metadata/FF3C5B18883D4E21973B57C2EEED7FD1"/>
  </ds:schemaRefs>
</ds:datastoreItem>
</file>

<file path=docProps/app.xml><?xml version="1.0" encoding="utf-8"?>
<Properties xmlns="http://schemas.openxmlformats.org/officeDocument/2006/extended-properties" xmlns:vt="http://schemas.openxmlformats.org/officeDocument/2006/docPropsVTypes">
  <Template/>
  <TotalTime>7454</TotalTime>
  <Words>594</Words>
  <Application>Microsoft Office PowerPoint</Application>
  <PresentationFormat>Widescreen</PresentationFormat>
  <Paragraphs>107</Paragraphs>
  <Slides>13</Slides>
  <Notes>3</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13</vt:i4>
      </vt:variant>
    </vt:vector>
  </HeadingPairs>
  <TitlesOfParts>
    <vt:vector size="21" baseType="lpstr">
      <vt:lpstr>Aptos</vt:lpstr>
      <vt:lpstr>Arial</vt:lpstr>
      <vt:lpstr>Calibri</vt:lpstr>
      <vt:lpstr>Calibri Light</vt:lpstr>
      <vt:lpstr>Symbol</vt:lpstr>
      <vt:lpstr>Times New Roman</vt:lpstr>
      <vt:lpstr>Wingdings</vt:lpstr>
      <vt:lpstr>Office Theme</vt:lpstr>
      <vt:lpstr>Eye Care and Public Health</vt:lpstr>
      <vt:lpstr>PowerPoint Presentation</vt:lpstr>
      <vt:lpstr>PowerPoint Presentation</vt:lpstr>
      <vt:lpstr>Prevention and Wellbeing</vt:lpstr>
      <vt:lpstr>Prevention and Wellbeing</vt:lpstr>
      <vt:lpstr>Prevention and Wellbeing</vt:lpstr>
      <vt:lpstr>A Healthier Wales</vt:lpstr>
      <vt:lpstr>Making Every Contact Count</vt:lpstr>
      <vt:lpstr>Making Every Contact Count</vt:lpstr>
      <vt:lpstr>Making Every Contact Count</vt:lpstr>
      <vt:lpstr>Making Every Contact Count</vt:lpstr>
      <vt:lpstr>Wales Vision Forum</vt:lpstr>
      <vt:lpstr>Conclusion</vt:lpstr>
    </vt:vector>
  </TitlesOfParts>
  <Company>Welsh Government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Situation Report as at 11 June 2021</dc:title>
  <dc:creator>Sullivan, Jodi (HSS - Primary Care &amp; Health Science)</dc:creator>
  <cp:lastModifiedBy>Mangat, Pushpinder (HSCEY - Quality &amp; Nursing - Nursing Directorate)</cp:lastModifiedBy>
  <cp:revision>226</cp:revision>
  <dcterms:created xsi:type="dcterms:W3CDTF">2021-06-11T12:14:59Z</dcterms:created>
  <dcterms:modified xsi:type="dcterms:W3CDTF">2024-11-06T14:57:32Z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0x01010066D4EDDBAEDA9D499B9F6383B73A6704</vt:lpwstr>
  </property>
  <property fmtid="{D5CDD505-2E9C-101B-9397-08002B2CF9AE}" pid="3" name="Objective-Id">
    <vt:lpwstr>A50585974</vt:lpwstr>
  </property>
  <property fmtid="{D5CDD505-2E9C-101B-9397-08002B2CF9AE}" pid="4" name="Objective-Title">
    <vt:lpwstr>COA presentations - Scottish Vision Conference March 24</vt:lpwstr>
  </property>
  <property fmtid="{D5CDD505-2E9C-101B-9397-08002B2CF9AE}" pid="5" name="Objective-Description">
    <vt:lpwstr/>
  </property>
  <property fmtid="{D5CDD505-2E9C-101B-9397-08002B2CF9AE}" pid="6" name="Objective-CreationStamp">
    <vt:filetime>2024-02-27T14:56:25Z</vt:filetime>
  </property>
  <property fmtid="{D5CDD505-2E9C-101B-9397-08002B2CF9AE}" pid="7" name="Objective-IsApproved">
    <vt:bool>false</vt:bool>
  </property>
  <property fmtid="{D5CDD505-2E9C-101B-9397-08002B2CF9AE}" pid="8" name="Objective-IsPublished">
    <vt:bool>true</vt:bool>
  </property>
  <property fmtid="{D5CDD505-2E9C-101B-9397-08002B2CF9AE}" pid="9" name="Objective-DatePublished">
    <vt:filetime>2024-03-05T12:05:23Z</vt:filetime>
  </property>
  <property fmtid="{D5CDD505-2E9C-101B-9397-08002B2CF9AE}" pid="10" name="Objective-ModificationStamp">
    <vt:filetime>2024-03-05T12:05:24Z</vt:filetime>
  </property>
  <property fmtid="{D5CDD505-2E9C-101B-9397-08002B2CF9AE}" pid="11" name="Objective-Owner">
    <vt:lpwstr>O'Sullivan, David (HSS - Primary Care &amp; Mental Health - Primary Care)</vt:lpwstr>
  </property>
  <property fmtid="{D5CDD505-2E9C-101B-9397-08002B2CF9AE}" pid="12" name="Objective-Path">
    <vt:lpwstr>Objective Global Folder:#Business File Plan:WG Organisational Groups:NEW - Post April 2022 - Health &amp; Social Services:HSS Director of Primary Care &amp; Mental Health:Health &amp; Social Services (HSS) - Optometry &amp; Audiology:1 - Save:Sensory Health Branch:Ophthalmic Services:Groups &amp; Committees:Primary Care Reform Scoping Meetings:Current:Primary Care - Optometry Contract Reform - 2020-2024:COA presentations</vt:lpwstr>
  </property>
  <property fmtid="{D5CDD505-2E9C-101B-9397-08002B2CF9AE}" pid="13" name="Objective-Parent">
    <vt:lpwstr>COA presentations</vt:lpwstr>
  </property>
  <property fmtid="{D5CDD505-2E9C-101B-9397-08002B2CF9AE}" pid="14" name="Objective-State">
    <vt:lpwstr>Published</vt:lpwstr>
  </property>
  <property fmtid="{D5CDD505-2E9C-101B-9397-08002B2CF9AE}" pid="15" name="Objective-VersionId">
    <vt:lpwstr>vA94258924</vt:lpwstr>
  </property>
  <property fmtid="{D5CDD505-2E9C-101B-9397-08002B2CF9AE}" pid="16" name="Objective-Version">
    <vt:lpwstr>3.0</vt:lpwstr>
  </property>
  <property fmtid="{D5CDD505-2E9C-101B-9397-08002B2CF9AE}" pid="17" name="Objective-VersionNumber">
    <vt:r8>4</vt:r8>
  </property>
  <property fmtid="{D5CDD505-2E9C-101B-9397-08002B2CF9AE}" pid="18" name="Objective-VersionComment">
    <vt:lpwstr>Review</vt:lpwstr>
  </property>
  <property fmtid="{D5CDD505-2E9C-101B-9397-08002B2CF9AE}" pid="19" name="Objective-FileNumber">
    <vt:lpwstr>qA1471231</vt:lpwstr>
  </property>
  <property fmtid="{D5CDD505-2E9C-101B-9397-08002B2CF9AE}" pid="20" name="Objective-Classification">
    <vt:lpwstr>Official</vt:lpwstr>
  </property>
  <property fmtid="{D5CDD505-2E9C-101B-9397-08002B2CF9AE}" pid="21" name="Objective-Caveats">
    <vt:lpwstr/>
  </property>
  <property fmtid="{D5CDD505-2E9C-101B-9397-08002B2CF9AE}" pid="22" name="Objective-Date Acquired">
    <vt:lpwstr/>
  </property>
  <property fmtid="{D5CDD505-2E9C-101B-9397-08002B2CF9AE}" pid="23" name="Objective-Official Translation">
    <vt:lpwstr/>
  </property>
  <property fmtid="{D5CDD505-2E9C-101B-9397-08002B2CF9AE}" pid="24" name="Objective-Connect Creator">
    <vt:lpwstr/>
  </property>
  <property fmtid="{D5CDD505-2E9C-101B-9397-08002B2CF9AE}" pid="25" name="Objective-Comment">
    <vt:lpwstr/>
  </property>
</Properties>
</file>