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8"/>
  </p:notesMasterIdLst>
  <p:sldIdLst>
    <p:sldId id="564" r:id="rId5"/>
    <p:sldId id="575" r:id="rId6"/>
    <p:sldId id="576" r:id="rId7"/>
    <p:sldId id="577" r:id="rId8"/>
    <p:sldId id="567" r:id="rId9"/>
    <p:sldId id="566" r:id="rId10"/>
    <p:sldId id="568" r:id="rId11"/>
    <p:sldId id="569" r:id="rId12"/>
    <p:sldId id="571" r:id="rId13"/>
    <p:sldId id="572" r:id="rId14"/>
    <p:sldId id="573" r:id="rId15"/>
    <p:sldId id="570" r:id="rId16"/>
    <p:sldId id="56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C5C"/>
    <a:srgbClr val="001B57"/>
    <a:srgbClr val="8FD8FF"/>
    <a:srgbClr val="E8ED47"/>
    <a:srgbClr val="FFAA71"/>
    <a:srgbClr val="FFA3C8"/>
    <a:srgbClr val="FFE1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BA5914-37D6-4307-BEC9-A4C66D9A4E2C}" v="2" dt="2024-11-05T09:23:12.8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01" autoAdjust="0"/>
    <p:restoredTop sz="82313" autoAdjust="0"/>
  </p:normalViewPr>
  <p:slideViewPr>
    <p:cSldViewPr snapToGrid="0" snapToObjects="1">
      <p:cViewPr varScale="1">
        <p:scale>
          <a:sx n="104" d="100"/>
          <a:sy n="104" d="100"/>
        </p:scale>
        <p:origin x="1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 Lewis" userId="26192dd0-870c-4d7a-8f0e-7ad832bacab1" providerId="ADAL" clId="{8ABA5914-37D6-4307-BEC9-A4C66D9A4E2C}"/>
    <pc:docChg chg="custSel addSld delSld modSld sldOrd">
      <pc:chgData name="Cath Lewis" userId="26192dd0-870c-4d7a-8f0e-7ad832bacab1" providerId="ADAL" clId="{8ABA5914-37D6-4307-BEC9-A4C66D9A4E2C}" dt="2024-11-05T09:26:54.437" v="3036" actId="255"/>
      <pc:docMkLst>
        <pc:docMk/>
      </pc:docMkLst>
      <pc:sldChg chg="del modNotesTx">
        <pc:chgData name="Cath Lewis" userId="26192dd0-870c-4d7a-8f0e-7ad832bacab1" providerId="ADAL" clId="{8ABA5914-37D6-4307-BEC9-A4C66D9A4E2C}" dt="2024-11-04T09:55:09.340" v="1810" actId="47"/>
        <pc:sldMkLst>
          <pc:docMk/>
          <pc:sldMk cId="2125894927" sldId="257"/>
        </pc:sldMkLst>
      </pc:sldChg>
      <pc:sldChg chg="del">
        <pc:chgData name="Cath Lewis" userId="26192dd0-870c-4d7a-8f0e-7ad832bacab1" providerId="ADAL" clId="{8ABA5914-37D6-4307-BEC9-A4C66D9A4E2C}" dt="2024-11-04T07:58:47.194" v="783" actId="47"/>
        <pc:sldMkLst>
          <pc:docMk/>
          <pc:sldMk cId="1895693227" sldId="258"/>
        </pc:sldMkLst>
      </pc:sldChg>
      <pc:sldChg chg="del">
        <pc:chgData name="Cath Lewis" userId="26192dd0-870c-4d7a-8f0e-7ad832bacab1" providerId="ADAL" clId="{8ABA5914-37D6-4307-BEC9-A4C66D9A4E2C}" dt="2024-11-04T07:30:37.921" v="1" actId="47"/>
        <pc:sldMkLst>
          <pc:docMk/>
          <pc:sldMk cId="2435691510" sldId="259"/>
        </pc:sldMkLst>
      </pc:sldChg>
      <pc:sldChg chg="del">
        <pc:chgData name="Cath Lewis" userId="26192dd0-870c-4d7a-8f0e-7ad832bacab1" providerId="ADAL" clId="{8ABA5914-37D6-4307-BEC9-A4C66D9A4E2C}" dt="2024-11-04T09:52:03.619" v="1765" actId="47"/>
        <pc:sldMkLst>
          <pc:docMk/>
          <pc:sldMk cId="2090375959" sldId="260"/>
        </pc:sldMkLst>
      </pc:sldChg>
      <pc:sldChg chg="del">
        <pc:chgData name="Cath Lewis" userId="26192dd0-870c-4d7a-8f0e-7ad832bacab1" providerId="ADAL" clId="{8ABA5914-37D6-4307-BEC9-A4C66D9A4E2C}" dt="2024-11-04T09:54:00.999" v="1781" actId="47"/>
        <pc:sldMkLst>
          <pc:docMk/>
          <pc:sldMk cId="472403590" sldId="263"/>
        </pc:sldMkLst>
      </pc:sldChg>
      <pc:sldChg chg="modSp mod">
        <pc:chgData name="Cath Lewis" userId="26192dd0-870c-4d7a-8f0e-7ad832bacab1" providerId="ADAL" clId="{8ABA5914-37D6-4307-BEC9-A4C66D9A4E2C}" dt="2024-11-05T09:23:33.672" v="3027" actId="20577"/>
        <pc:sldMkLst>
          <pc:docMk/>
          <pc:sldMk cId="2316144920" sldId="560"/>
        </pc:sldMkLst>
        <pc:spChg chg="mod">
          <ac:chgData name="Cath Lewis" userId="26192dd0-870c-4d7a-8f0e-7ad832bacab1" providerId="ADAL" clId="{8ABA5914-37D6-4307-BEC9-A4C66D9A4E2C}" dt="2024-11-05T09:23:33.672" v="3027" actId="20577"/>
          <ac:spMkLst>
            <pc:docMk/>
            <pc:sldMk cId="2316144920" sldId="560"/>
            <ac:spMk id="2" creationId="{32E5DB83-51CD-4D14-A369-B40CF0610237}"/>
          </ac:spMkLst>
        </pc:spChg>
      </pc:sldChg>
      <pc:sldChg chg="modSp mod">
        <pc:chgData name="Cath Lewis" userId="26192dd0-870c-4d7a-8f0e-7ad832bacab1" providerId="ADAL" clId="{8ABA5914-37D6-4307-BEC9-A4C66D9A4E2C}" dt="2024-11-04T16:36:24.178" v="2926" actId="20577"/>
        <pc:sldMkLst>
          <pc:docMk/>
          <pc:sldMk cId="1760187296" sldId="564"/>
        </pc:sldMkLst>
        <pc:spChg chg="mod">
          <ac:chgData name="Cath Lewis" userId="26192dd0-870c-4d7a-8f0e-7ad832bacab1" providerId="ADAL" clId="{8ABA5914-37D6-4307-BEC9-A4C66D9A4E2C}" dt="2024-11-04T16:32:31.869" v="2816" actId="27636"/>
          <ac:spMkLst>
            <pc:docMk/>
            <pc:sldMk cId="1760187296" sldId="564"/>
            <ac:spMk id="2" creationId="{E50440CE-37DC-6C43-4F10-74E750280AD3}"/>
          </ac:spMkLst>
        </pc:spChg>
        <pc:spChg chg="mod">
          <ac:chgData name="Cath Lewis" userId="26192dd0-870c-4d7a-8f0e-7ad832bacab1" providerId="ADAL" clId="{8ABA5914-37D6-4307-BEC9-A4C66D9A4E2C}" dt="2024-11-04T16:36:24.178" v="2926" actId="20577"/>
          <ac:spMkLst>
            <pc:docMk/>
            <pc:sldMk cId="1760187296" sldId="564"/>
            <ac:spMk id="3" creationId="{5B1DB68C-3571-64D9-111B-33F0EBCEE84D}"/>
          </ac:spMkLst>
        </pc:spChg>
      </pc:sldChg>
      <pc:sldChg chg="modSp mod modNotesTx">
        <pc:chgData name="Cath Lewis" userId="26192dd0-870c-4d7a-8f0e-7ad832bacab1" providerId="ADAL" clId="{8ABA5914-37D6-4307-BEC9-A4C66D9A4E2C}" dt="2024-11-04T15:38:55.277" v="2652"/>
        <pc:sldMkLst>
          <pc:docMk/>
          <pc:sldMk cId="1511077663" sldId="566"/>
        </pc:sldMkLst>
        <pc:spChg chg="mod">
          <ac:chgData name="Cath Lewis" userId="26192dd0-870c-4d7a-8f0e-7ad832bacab1" providerId="ADAL" clId="{8ABA5914-37D6-4307-BEC9-A4C66D9A4E2C}" dt="2024-11-04T09:59:49.383" v="1878" actId="14100"/>
          <ac:spMkLst>
            <pc:docMk/>
            <pc:sldMk cId="1511077663" sldId="566"/>
            <ac:spMk id="2" creationId="{99FD2EB1-DDCD-CC44-A413-921EABCE9824}"/>
          </ac:spMkLst>
        </pc:spChg>
        <pc:spChg chg="mod">
          <ac:chgData name="Cath Lewis" userId="26192dd0-870c-4d7a-8f0e-7ad832bacab1" providerId="ADAL" clId="{8ABA5914-37D6-4307-BEC9-A4C66D9A4E2C}" dt="2024-11-04T15:28:29.393" v="2646" actId="20577"/>
          <ac:spMkLst>
            <pc:docMk/>
            <pc:sldMk cId="1511077663" sldId="566"/>
            <ac:spMk id="3" creationId="{46FE175D-4CAD-D121-4163-F0A72D20892A}"/>
          </ac:spMkLst>
        </pc:spChg>
      </pc:sldChg>
      <pc:sldChg chg="modSp mod ord modNotesTx">
        <pc:chgData name="Cath Lewis" userId="26192dd0-870c-4d7a-8f0e-7ad832bacab1" providerId="ADAL" clId="{8ABA5914-37D6-4307-BEC9-A4C66D9A4E2C}" dt="2024-11-04T15:38:26.295" v="2651" actId="20577"/>
        <pc:sldMkLst>
          <pc:docMk/>
          <pc:sldMk cId="1354449090" sldId="567"/>
        </pc:sldMkLst>
        <pc:spChg chg="mod">
          <ac:chgData name="Cath Lewis" userId="26192dd0-870c-4d7a-8f0e-7ad832bacab1" providerId="ADAL" clId="{8ABA5914-37D6-4307-BEC9-A4C66D9A4E2C}" dt="2024-11-04T09:56:06.873" v="1816" actId="14100"/>
          <ac:spMkLst>
            <pc:docMk/>
            <pc:sldMk cId="1354449090" sldId="567"/>
            <ac:spMk id="2" creationId="{ADAFA82C-B9A9-9293-D400-075C3778FFCD}"/>
          </ac:spMkLst>
        </pc:spChg>
        <pc:spChg chg="mod">
          <ac:chgData name="Cath Lewis" userId="26192dd0-870c-4d7a-8f0e-7ad832bacab1" providerId="ADAL" clId="{8ABA5914-37D6-4307-BEC9-A4C66D9A4E2C}" dt="2024-11-04T14:20:15.809" v="2456" actId="20577"/>
          <ac:spMkLst>
            <pc:docMk/>
            <pc:sldMk cId="1354449090" sldId="567"/>
            <ac:spMk id="3" creationId="{49417651-A7E3-345F-1249-72986EA3589D}"/>
          </ac:spMkLst>
        </pc:spChg>
      </pc:sldChg>
      <pc:sldChg chg="modSp mod modNotesTx">
        <pc:chgData name="Cath Lewis" userId="26192dd0-870c-4d7a-8f0e-7ad832bacab1" providerId="ADAL" clId="{8ABA5914-37D6-4307-BEC9-A4C66D9A4E2C}" dt="2024-11-04T15:40:03.469" v="2654"/>
        <pc:sldMkLst>
          <pc:docMk/>
          <pc:sldMk cId="997734670" sldId="568"/>
        </pc:sldMkLst>
        <pc:spChg chg="mod">
          <ac:chgData name="Cath Lewis" userId="26192dd0-870c-4d7a-8f0e-7ad832bacab1" providerId="ADAL" clId="{8ABA5914-37D6-4307-BEC9-A4C66D9A4E2C}" dt="2024-11-04T12:46:53.791" v="1979" actId="14100"/>
          <ac:spMkLst>
            <pc:docMk/>
            <pc:sldMk cId="997734670" sldId="568"/>
            <ac:spMk id="2" creationId="{CDD6B546-BB5B-41E0-9D41-CC0AB06EBD0B}"/>
          </ac:spMkLst>
        </pc:spChg>
        <pc:spChg chg="mod">
          <ac:chgData name="Cath Lewis" userId="26192dd0-870c-4d7a-8f0e-7ad832bacab1" providerId="ADAL" clId="{8ABA5914-37D6-4307-BEC9-A4C66D9A4E2C}" dt="2024-11-04T12:48:58.250" v="2021" actId="20577"/>
          <ac:spMkLst>
            <pc:docMk/>
            <pc:sldMk cId="997734670" sldId="568"/>
            <ac:spMk id="3" creationId="{446B9895-6F26-89BA-9CCE-788794B61C37}"/>
          </ac:spMkLst>
        </pc:spChg>
      </pc:sldChg>
      <pc:sldChg chg="modSp mod">
        <pc:chgData name="Cath Lewis" userId="26192dd0-870c-4d7a-8f0e-7ad832bacab1" providerId="ADAL" clId="{8ABA5914-37D6-4307-BEC9-A4C66D9A4E2C}" dt="2024-11-04T13:14:22.586" v="2366" actId="14100"/>
        <pc:sldMkLst>
          <pc:docMk/>
          <pc:sldMk cId="2178088589" sldId="569"/>
        </pc:sldMkLst>
        <pc:spChg chg="mod">
          <ac:chgData name="Cath Lewis" userId="26192dd0-870c-4d7a-8f0e-7ad832bacab1" providerId="ADAL" clId="{8ABA5914-37D6-4307-BEC9-A4C66D9A4E2C}" dt="2024-11-04T13:14:12.624" v="2365" actId="255"/>
          <ac:spMkLst>
            <pc:docMk/>
            <pc:sldMk cId="2178088589" sldId="569"/>
            <ac:spMk id="2" creationId="{61F14484-2EAF-937C-F51A-DC17933C5B8A}"/>
          </ac:spMkLst>
        </pc:spChg>
        <pc:spChg chg="mod">
          <ac:chgData name="Cath Lewis" userId="26192dd0-870c-4d7a-8f0e-7ad832bacab1" providerId="ADAL" clId="{8ABA5914-37D6-4307-BEC9-A4C66D9A4E2C}" dt="2024-11-04T13:14:22.586" v="2366" actId="14100"/>
          <ac:spMkLst>
            <pc:docMk/>
            <pc:sldMk cId="2178088589" sldId="569"/>
            <ac:spMk id="3" creationId="{3314837D-50A0-0A5E-79E9-9C5C1FC46381}"/>
          </ac:spMkLst>
        </pc:spChg>
      </pc:sldChg>
      <pc:sldChg chg="modSp mod">
        <pc:chgData name="Cath Lewis" userId="26192dd0-870c-4d7a-8f0e-7ad832bacab1" providerId="ADAL" clId="{8ABA5914-37D6-4307-BEC9-A4C66D9A4E2C}" dt="2024-11-04T14:34:11.960" v="2511" actId="20577"/>
        <pc:sldMkLst>
          <pc:docMk/>
          <pc:sldMk cId="921652458" sldId="570"/>
        </pc:sldMkLst>
        <pc:spChg chg="mod">
          <ac:chgData name="Cath Lewis" userId="26192dd0-870c-4d7a-8f0e-7ad832bacab1" providerId="ADAL" clId="{8ABA5914-37D6-4307-BEC9-A4C66D9A4E2C}" dt="2024-11-04T14:34:11.960" v="2511" actId="20577"/>
          <ac:spMkLst>
            <pc:docMk/>
            <pc:sldMk cId="921652458" sldId="570"/>
            <ac:spMk id="3" creationId="{B6E383BF-8B2E-1B6E-C48B-BA963FC4A0E2}"/>
          </ac:spMkLst>
        </pc:spChg>
      </pc:sldChg>
      <pc:sldChg chg="modSp new mod modNotesTx">
        <pc:chgData name="Cath Lewis" userId="26192dd0-870c-4d7a-8f0e-7ad832bacab1" providerId="ADAL" clId="{8ABA5914-37D6-4307-BEC9-A4C66D9A4E2C}" dt="2024-11-04T15:41:19.886" v="2727" actId="20577"/>
        <pc:sldMkLst>
          <pc:docMk/>
          <pc:sldMk cId="1573663863" sldId="571"/>
        </pc:sldMkLst>
        <pc:spChg chg="mod">
          <ac:chgData name="Cath Lewis" userId="26192dd0-870c-4d7a-8f0e-7ad832bacab1" providerId="ADAL" clId="{8ABA5914-37D6-4307-BEC9-A4C66D9A4E2C}" dt="2024-11-04T07:52:32.158" v="566" actId="20577"/>
          <ac:spMkLst>
            <pc:docMk/>
            <pc:sldMk cId="1573663863" sldId="571"/>
            <ac:spMk id="2" creationId="{FD577951-CC93-E997-3C3C-21B3BC090252}"/>
          </ac:spMkLst>
        </pc:spChg>
        <pc:spChg chg="mod">
          <ac:chgData name="Cath Lewis" userId="26192dd0-870c-4d7a-8f0e-7ad832bacab1" providerId="ADAL" clId="{8ABA5914-37D6-4307-BEC9-A4C66D9A4E2C}" dt="2024-11-04T13:29:25.872" v="2400" actId="255"/>
          <ac:spMkLst>
            <pc:docMk/>
            <pc:sldMk cId="1573663863" sldId="571"/>
            <ac:spMk id="3" creationId="{67E70649-BCB6-E76A-BAD1-80022A7D882A}"/>
          </ac:spMkLst>
        </pc:spChg>
      </pc:sldChg>
      <pc:sldChg chg="modSp new mod modNotesTx">
        <pc:chgData name="Cath Lewis" userId="26192dd0-870c-4d7a-8f0e-7ad832bacab1" providerId="ADAL" clId="{8ABA5914-37D6-4307-BEC9-A4C66D9A4E2C}" dt="2024-11-04T14:49:26.833" v="2605" actId="20577"/>
        <pc:sldMkLst>
          <pc:docMk/>
          <pc:sldMk cId="2350681191" sldId="572"/>
        </pc:sldMkLst>
        <pc:spChg chg="mod">
          <ac:chgData name="Cath Lewis" userId="26192dd0-870c-4d7a-8f0e-7ad832bacab1" providerId="ADAL" clId="{8ABA5914-37D6-4307-BEC9-A4C66D9A4E2C}" dt="2024-11-04T13:04:58.666" v="2150" actId="27636"/>
          <ac:spMkLst>
            <pc:docMk/>
            <pc:sldMk cId="2350681191" sldId="572"/>
            <ac:spMk id="2" creationId="{8B1EE616-81BC-A33D-F6E8-C35710965069}"/>
          </ac:spMkLst>
        </pc:spChg>
        <pc:spChg chg="mod">
          <ac:chgData name="Cath Lewis" userId="26192dd0-870c-4d7a-8f0e-7ad832bacab1" providerId="ADAL" clId="{8ABA5914-37D6-4307-BEC9-A4C66D9A4E2C}" dt="2024-11-04T14:49:26.833" v="2605" actId="20577"/>
          <ac:spMkLst>
            <pc:docMk/>
            <pc:sldMk cId="2350681191" sldId="572"/>
            <ac:spMk id="3" creationId="{227B631F-CB41-E182-7313-30FB0FB26520}"/>
          </ac:spMkLst>
        </pc:spChg>
      </pc:sldChg>
      <pc:sldChg chg="modSp new mod">
        <pc:chgData name="Cath Lewis" userId="26192dd0-870c-4d7a-8f0e-7ad832bacab1" providerId="ADAL" clId="{8ABA5914-37D6-4307-BEC9-A4C66D9A4E2C}" dt="2024-11-04T13:12:50.590" v="2363" actId="14100"/>
        <pc:sldMkLst>
          <pc:docMk/>
          <pc:sldMk cId="3158139589" sldId="573"/>
        </pc:sldMkLst>
        <pc:spChg chg="mod">
          <ac:chgData name="Cath Lewis" userId="26192dd0-870c-4d7a-8f0e-7ad832bacab1" providerId="ADAL" clId="{8ABA5914-37D6-4307-BEC9-A4C66D9A4E2C}" dt="2024-11-04T13:00:35.009" v="2108" actId="14100"/>
          <ac:spMkLst>
            <pc:docMk/>
            <pc:sldMk cId="3158139589" sldId="573"/>
            <ac:spMk id="2" creationId="{F49A2123-5C07-42AD-896D-89C71263B982}"/>
          </ac:spMkLst>
        </pc:spChg>
        <pc:spChg chg="mod">
          <ac:chgData name="Cath Lewis" userId="26192dd0-870c-4d7a-8f0e-7ad832bacab1" providerId="ADAL" clId="{8ABA5914-37D6-4307-BEC9-A4C66D9A4E2C}" dt="2024-11-04T13:12:50.590" v="2363" actId="14100"/>
          <ac:spMkLst>
            <pc:docMk/>
            <pc:sldMk cId="3158139589" sldId="573"/>
            <ac:spMk id="3" creationId="{7F43A441-500E-ABC0-4020-1DF4B3455BC1}"/>
          </ac:spMkLst>
        </pc:spChg>
      </pc:sldChg>
      <pc:sldChg chg="modSp new del mod">
        <pc:chgData name="Cath Lewis" userId="26192dd0-870c-4d7a-8f0e-7ad832bacab1" providerId="ADAL" clId="{8ABA5914-37D6-4307-BEC9-A4C66D9A4E2C}" dt="2024-11-04T09:52:07.779" v="1766" actId="47"/>
        <pc:sldMkLst>
          <pc:docMk/>
          <pc:sldMk cId="3372598448" sldId="574"/>
        </pc:sldMkLst>
        <pc:spChg chg="mod">
          <ac:chgData name="Cath Lewis" userId="26192dd0-870c-4d7a-8f0e-7ad832bacab1" providerId="ADAL" clId="{8ABA5914-37D6-4307-BEC9-A4C66D9A4E2C}" dt="2024-11-04T09:50:15.186" v="1621"/>
          <ac:spMkLst>
            <pc:docMk/>
            <pc:sldMk cId="3372598448" sldId="574"/>
            <ac:spMk id="3" creationId="{EB9EB2DD-AF99-7D92-B7C5-649AC3CA672D}"/>
          </ac:spMkLst>
        </pc:spChg>
      </pc:sldChg>
      <pc:sldChg chg="modSp new mod">
        <pc:chgData name="Cath Lewis" userId="26192dd0-870c-4d7a-8f0e-7ad832bacab1" providerId="ADAL" clId="{8ABA5914-37D6-4307-BEC9-A4C66D9A4E2C}" dt="2024-11-05T09:26:54.437" v="3036" actId="255"/>
        <pc:sldMkLst>
          <pc:docMk/>
          <pc:sldMk cId="3008133241" sldId="575"/>
        </pc:sldMkLst>
        <pc:spChg chg="mod">
          <ac:chgData name="Cath Lewis" userId="26192dd0-870c-4d7a-8f0e-7ad832bacab1" providerId="ADAL" clId="{8ABA5914-37D6-4307-BEC9-A4C66D9A4E2C}" dt="2024-11-05T09:26:54.437" v="3036" actId="255"/>
          <ac:spMkLst>
            <pc:docMk/>
            <pc:sldMk cId="3008133241" sldId="575"/>
            <ac:spMk id="2" creationId="{3D02DDF8-48F5-1B30-E598-1B5067EC0C88}"/>
          </ac:spMkLst>
        </pc:spChg>
        <pc:spChg chg="mod">
          <ac:chgData name="Cath Lewis" userId="26192dd0-870c-4d7a-8f0e-7ad832bacab1" providerId="ADAL" clId="{8ABA5914-37D6-4307-BEC9-A4C66D9A4E2C}" dt="2024-11-05T09:26:35.946" v="3031" actId="21"/>
          <ac:spMkLst>
            <pc:docMk/>
            <pc:sldMk cId="3008133241" sldId="575"/>
            <ac:spMk id="3" creationId="{1A840719-B056-72C8-EAFA-BF76F030AE0B}"/>
          </ac:spMkLst>
        </pc:spChg>
      </pc:sldChg>
      <pc:sldChg chg="modSp new mod modNotesTx">
        <pc:chgData name="Cath Lewis" userId="26192dd0-870c-4d7a-8f0e-7ad832bacab1" providerId="ADAL" clId="{8ABA5914-37D6-4307-BEC9-A4C66D9A4E2C}" dt="2024-11-04T12:45:19.772" v="1949" actId="14100"/>
        <pc:sldMkLst>
          <pc:docMk/>
          <pc:sldMk cId="2309233696" sldId="576"/>
        </pc:sldMkLst>
        <pc:spChg chg="mod">
          <ac:chgData name="Cath Lewis" userId="26192dd0-870c-4d7a-8f0e-7ad832bacab1" providerId="ADAL" clId="{8ABA5914-37D6-4307-BEC9-A4C66D9A4E2C}" dt="2024-11-04T09:53:26.811" v="1778" actId="20577"/>
          <ac:spMkLst>
            <pc:docMk/>
            <pc:sldMk cId="2309233696" sldId="576"/>
            <ac:spMk id="2" creationId="{70035594-190F-C6E8-6EFA-29D655F73C98}"/>
          </ac:spMkLst>
        </pc:spChg>
        <pc:spChg chg="mod">
          <ac:chgData name="Cath Lewis" userId="26192dd0-870c-4d7a-8f0e-7ad832bacab1" providerId="ADAL" clId="{8ABA5914-37D6-4307-BEC9-A4C66D9A4E2C}" dt="2024-11-04T12:45:19.772" v="1949" actId="14100"/>
          <ac:spMkLst>
            <pc:docMk/>
            <pc:sldMk cId="2309233696" sldId="576"/>
            <ac:spMk id="3" creationId="{EB485416-2C90-C5B0-ADB5-9C20F5743173}"/>
          </ac:spMkLst>
        </pc:spChg>
      </pc:sldChg>
      <pc:sldChg chg="modSp new mod">
        <pc:chgData name="Cath Lewis" userId="26192dd0-870c-4d7a-8f0e-7ad832bacab1" providerId="ADAL" clId="{8ABA5914-37D6-4307-BEC9-A4C66D9A4E2C}" dt="2024-11-04T12:25:06.086" v="1941" actId="14100"/>
        <pc:sldMkLst>
          <pc:docMk/>
          <pc:sldMk cId="692213125" sldId="577"/>
        </pc:sldMkLst>
        <pc:spChg chg="mod">
          <ac:chgData name="Cath Lewis" userId="26192dd0-870c-4d7a-8f0e-7ad832bacab1" providerId="ADAL" clId="{8ABA5914-37D6-4307-BEC9-A4C66D9A4E2C}" dt="2024-11-04T12:25:06.086" v="1941" actId="14100"/>
          <ac:spMkLst>
            <pc:docMk/>
            <pc:sldMk cId="692213125" sldId="577"/>
            <ac:spMk id="2" creationId="{11B86CB2-D0C9-B625-7971-B8DA39D8A3AB}"/>
          </ac:spMkLst>
        </pc:spChg>
        <pc:spChg chg="mod">
          <ac:chgData name="Cath Lewis" userId="26192dd0-870c-4d7a-8f0e-7ad832bacab1" providerId="ADAL" clId="{8ABA5914-37D6-4307-BEC9-A4C66D9A4E2C}" dt="2024-11-04T12:24:40.958" v="1938" actId="14100"/>
          <ac:spMkLst>
            <pc:docMk/>
            <pc:sldMk cId="692213125" sldId="577"/>
            <ac:spMk id="3" creationId="{436F4D46-CE08-D875-F034-707501346750}"/>
          </ac:spMkLst>
        </pc:spChg>
      </pc:sldChg>
    </pc:docChg>
  </pc:docChgLst>
  <pc:docChgLst>
    <pc:chgData name="Owen Williams" userId="d0026bf3-4288-425a-889e-77448017d1e3" providerId="ADAL" clId="{0C961313-F052-0740-B85D-6AB4451D01D3}"/>
    <pc:docChg chg="modSld">
      <pc:chgData name="Owen Williams" userId="d0026bf3-4288-425a-889e-77448017d1e3" providerId="ADAL" clId="{0C961313-F052-0740-B85D-6AB4451D01D3}" dt="2024-11-06T08:53:05.801" v="0" actId="6549"/>
      <pc:docMkLst>
        <pc:docMk/>
      </pc:docMkLst>
      <pc:sldChg chg="modSp mod">
        <pc:chgData name="Owen Williams" userId="d0026bf3-4288-425a-889e-77448017d1e3" providerId="ADAL" clId="{0C961313-F052-0740-B85D-6AB4451D01D3}" dt="2024-11-06T08:53:05.801" v="0" actId="6549"/>
        <pc:sldMkLst>
          <pc:docMk/>
          <pc:sldMk cId="1760187296" sldId="564"/>
        </pc:sldMkLst>
        <pc:spChg chg="mod">
          <ac:chgData name="Owen Williams" userId="d0026bf3-4288-425a-889e-77448017d1e3" providerId="ADAL" clId="{0C961313-F052-0740-B85D-6AB4451D01D3}" dt="2024-11-06T08:53:05.801" v="0" actId="6549"/>
          <ac:spMkLst>
            <pc:docMk/>
            <pc:sldMk cId="1760187296" sldId="564"/>
            <ac:spMk id="2" creationId="{E50440CE-37DC-6C43-4F10-74E750280AD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D86111-F50B-4E4C-A1D2-66BF36BC68AD}" type="datetimeFigureOut">
              <a:rPr lang="en-GB" smtClean="0"/>
              <a:t>06/11/2024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A1F6BF-EE6B-4305-AF6F-5C3C53C9F8CE}" type="slidenum">
              <a:rPr lang="en-GB" smtClean="0"/>
              <a:t>‹#›</a:t>
            </a:fld>
            <a:endParaRPr lang="en-GB" dirty="0"/>
          </a:p>
        </p:txBody>
      </p:sp>
    </p:spTree>
    <p:extLst>
      <p:ext uri="{BB962C8B-B14F-4D97-AF65-F5344CB8AC3E}">
        <p14:creationId xmlns:p14="http://schemas.microsoft.com/office/powerpoint/2010/main" val="3119930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rnib.org.uk/professionals/health-social-care-education-professionals/knowledge-and-research-hub/reports-and-insight/secondary-analysis-of-the-millennium-cohort-survey-sight-impairment-at-ages-seven-and-eleven/"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out the distress and emotional rollercoaster that parents go through, especially in the early stages. Support and advice for parents to understand how the lack of vision will affect their child’s </a:t>
            </a:r>
            <a:r>
              <a:rPr lang="en-GB" sz="1200" dirty="0">
                <a:effectLst/>
                <a:latin typeface="Trebuchet MS" panose="020B0603020202020204" pitchFamily="34" charset="0"/>
                <a:ea typeface="Calibri" panose="020F0502020204030204" pitchFamily="34" charset="0"/>
              </a:rPr>
              <a:t>early learning and developmental milestones – e.g., as </a:t>
            </a:r>
            <a:r>
              <a:rPr lang="en-GB" sz="1200" dirty="0">
                <a:solidFill>
                  <a:srgbClr val="1F1F1F"/>
                </a:solidFill>
                <a:effectLst/>
                <a:latin typeface="Trebuchet MS" panose="020B0603020202020204" pitchFamily="34" charset="0"/>
                <a:ea typeface="Calibri" panose="020F0502020204030204" pitchFamily="34" charset="0"/>
              </a:rPr>
              <a:t>smiling for the first time, crawling, reaching for a toy, taking a first step and saying their first words, all of these skills can be delayed if they have a vision impairment because 80% of the learning is through sight. </a:t>
            </a:r>
          </a:p>
          <a:p>
            <a:r>
              <a:rPr lang="en-GB" sz="1200" dirty="0">
                <a:solidFill>
                  <a:srgbClr val="1F1F1F"/>
                </a:solidFill>
                <a:effectLst/>
                <a:latin typeface="Trebuchet MS" panose="020B0603020202020204" pitchFamily="34" charset="0"/>
                <a:ea typeface="Calibri" panose="020F0502020204030204" pitchFamily="34" charset="0"/>
              </a:rPr>
              <a:t>Also without habilitation the child will not learn the skills that support independence.</a:t>
            </a:r>
            <a:endParaRPr lang="en-GB" sz="1200" dirty="0">
              <a:effectLst/>
              <a:latin typeface="Calibri" panose="020F0502020204030204" pitchFamily="34" charset="0"/>
              <a:ea typeface="Calibri" panose="020F0502020204030204" pitchFamily="34" charset="0"/>
            </a:endParaRPr>
          </a:p>
          <a:p>
            <a:r>
              <a:rPr lang="en-GB" sz="1200" dirty="0">
                <a:solidFill>
                  <a:srgbClr val="1F1F1F"/>
                </a:solidFill>
                <a:effectLst/>
                <a:latin typeface="Trebuchet MS" panose="020B0603020202020204" pitchFamily="34" charset="0"/>
                <a:ea typeface="Calibri" panose="020F0502020204030204" pitchFamily="34" charset="0"/>
              </a:rPr>
              <a:t> </a:t>
            </a:r>
            <a:endParaRPr lang="en-GB" sz="1200" dirty="0">
              <a:effectLst/>
              <a:latin typeface="Calibri" panose="020F050202020403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36A1F6BF-EE6B-4305-AF6F-5C3C53C9F8CE}" type="slidenum">
              <a:rPr lang="en-GB" smtClean="0"/>
              <a:t>3</a:t>
            </a:fld>
            <a:endParaRPr lang="en-GB" dirty="0"/>
          </a:p>
        </p:txBody>
      </p:sp>
    </p:spTree>
    <p:extLst>
      <p:ext uri="{BB962C8B-B14F-4D97-AF65-F5344CB8AC3E}">
        <p14:creationId xmlns:p14="http://schemas.microsoft.com/office/powerpoint/2010/main" val="3210477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finish!</a:t>
            </a:r>
            <a:endParaRPr lang="en-GB" dirty="0"/>
          </a:p>
        </p:txBody>
      </p:sp>
      <p:sp>
        <p:nvSpPr>
          <p:cNvPr id="4" name="Slide Number Placeholder 3"/>
          <p:cNvSpPr>
            <a:spLocks noGrp="1"/>
          </p:cNvSpPr>
          <p:nvPr>
            <p:ph type="sldNum" sz="quarter" idx="5"/>
          </p:nvPr>
        </p:nvSpPr>
        <p:spPr/>
        <p:txBody>
          <a:bodyPr/>
          <a:lstStyle/>
          <a:p>
            <a:fld id="{36A1F6BF-EE6B-4305-AF6F-5C3C53C9F8CE}" type="slidenum">
              <a:rPr lang="en-GB" smtClean="0"/>
              <a:t>13</a:t>
            </a:fld>
            <a:endParaRPr lang="en-GB" dirty="0"/>
          </a:p>
        </p:txBody>
      </p:sp>
    </p:spTree>
    <p:extLst>
      <p:ext uri="{BB962C8B-B14F-4D97-AF65-F5344CB8AC3E}">
        <p14:creationId xmlns:p14="http://schemas.microsoft.com/office/powerpoint/2010/main" val="2421170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A1F6BF-EE6B-4305-AF6F-5C3C53C9F8CE}" type="slidenum">
              <a:rPr lang="en-GB" smtClean="0"/>
              <a:t>4</a:t>
            </a:fld>
            <a:endParaRPr lang="en-GB" dirty="0"/>
          </a:p>
        </p:txBody>
      </p:sp>
    </p:spTree>
    <p:extLst>
      <p:ext uri="{BB962C8B-B14F-4D97-AF65-F5344CB8AC3E}">
        <p14:creationId xmlns:p14="http://schemas.microsoft.com/office/powerpoint/2010/main" val="1463677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spcAft>
                <a:spcPts val="600"/>
              </a:spcAft>
              <a:tabLst>
                <a:tab pos="228600" algn="l"/>
              </a:tabLst>
            </a:pPr>
            <a:r>
              <a:rPr lang="en-GB" sz="1800" dirty="0">
                <a:effectLst/>
                <a:latin typeface="Trebuchet MS" panose="020B0603020202020204" pitchFamily="34" charset="0"/>
                <a:ea typeface="Times New Roman" panose="02020603050405020304" pitchFamily="18" charset="0"/>
                <a:cs typeface="Times New Roman" panose="02020603050405020304" pitchFamily="18" charset="0"/>
              </a:rPr>
              <a:t>Key Stage 4 indicators by year and SEN (Special educational need) type by Welsh Government showed an </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Attainment gap of 26% between CYP with VI and their sighted peers. </a:t>
            </a:r>
          </a:p>
          <a:p>
            <a:pPr marL="228600" indent="-228600">
              <a:spcAft>
                <a:spcPts val="600"/>
              </a:spcAft>
              <a:tabLst>
                <a:tab pos="228600" algn="l"/>
              </a:tabLs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 In 2022 </a:t>
            </a:r>
            <a:r>
              <a:rPr lang="en-GB" sz="1800" b="1" u="sng" dirty="0">
                <a:solidFill>
                  <a:srgbClr val="0000FF"/>
                </a:solidFill>
                <a:effectLst/>
                <a:latin typeface="Trebuchet MS" panose="020B0603020202020204" pitchFamily="34" charset="0"/>
                <a:ea typeface="Times New Roman" panose="02020603050405020304" pitchFamily="18" charset="0"/>
                <a:cs typeface="Times New Roman" panose="02020603050405020304" pitchFamily="18" charset="0"/>
                <a:hlinkClick r:id="rId3"/>
              </a:rPr>
              <a:t>Secondary analysis of the Millennium Cohort Survey by RNIB  </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showed that CYP with VI have lower wellbeing and poorer mental health than their fully sighted peers. At 17 CYP with VI were five times more likely to ‘feel depressed all or most of the time’ </a:t>
            </a:r>
          </a:p>
          <a:p>
            <a:pPr marL="228600" indent="-228600">
              <a:spcAft>
                <a:spcPts val="600"/>
              </a:spcAft>
              <a:tabLst>
                <a:tab pos="228600" algn="l"/>
              </a:tabLs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“The proportion of young people not in education, employment or training between April 2020 and March 2021 by characteristic found that Disabled children and young people aged 16-18 are over twice as likely to be not in employment, education, or training than their non-disabled peers. This rises to over four times as likely for those aged 19–24. </a:t>
            </a:r>
          </a:p>
          <a:p>
            <a:pPr marL="342900" lvl="0" indent="-342900">
              <a:spcAft>
                <a:spcPts val="600"/>
              </a:spcAft>
              <a:buFont typeface="Symbol" panose="05050102010706020507" pitchFamily="18" charset="2"/>
              <a:buChar char=""/>
              <a:tabLst>
                <a:tab pos="228600" algn="l"/>
              </a:tabLs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Similarly, research published by RNIB “Employment for blind and partially sighted people in 2019 found that there are only 1 in 4 blind and partially sighted people of working age who are in work. </a:t>
            </a:r>
          </a:p>
          <a:p>
            <a:pPr marL="228600" indent="-228600">
              <a:spcAft>
                <a:spcPts val="600"/>
              </a:spcAft>
              <a:tabLst>
                <a:tab pos="228600" algn="l"/>
              </a:tabLs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 </a:t>
            </a:r>
          </a:p>
          <a:p>
            <a:endParaRPr lang="en-GB" dirty="0"/>
          </a:p>
        </p:txBody>
      </p:sp>
      <p:sp>
        <p:nvSpPr>
          <p:cNvPr id="4" name="Slide Number Placeholder 3"/>
          <p:cNvSpPr>
            <a:spLocks noGrp="1"/>
          </p:cNvSpPr>
          <p:nvPr>
            <p:ph type="sldNum" sz="quarter" idx="5"/>
          </p:nvPr>
        </p:nvSpPr>
        <p:spPr/>
        <p:txBody>
          <a:bodyPr/>
          <a:lstStyle/>
          <a:p>
            <a:fld id="{36A1F6BF-EE6B-4305-AF6F-5C3C53C9F8CE}" type="slidenum">
              <a:rPr lang="en-GB" smtClean="0"/>
              <a:t>5</a:t>
            </a:fld>
            <a:endParaRPr lang="en-GB" dirty="0"/>
          </a:p>
        </p:txBody>
      </p:sp>
    </p:spTree>
    <p:extLst>
      <p:ext uri="{BB962C8B-B14F-4D97-AF65-F5344CB8AC3E}">
        <p14:creationId xmlns:p14="http://schemas.microsoft.com/office/powerpoint/2010/main" val="541311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spcAft>
                <a:spcPts val="600"/>
              </a:spcAft>
              <a:tabLst>
                <a:tab pos="228600" algn="l"/>
              </a:tabLs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As part of a annual freedom of information request RNIB asks all 22 local authorities in Wales to answer questions about their education provision for children and young people with a vision impairment. </a:t>
            </a:r>
          </a:p>
          <a:p>
            <a:pPr>
              <a:spcBef>
                <a:spcPts val="1800"/>
              </a:spcBef>
              <a:spcAft>
                <a:spcPts val="1800"/>
              </a:spcAft>
            </a:pPr>
            <a:r>
              <a:rPr lang="en-GB" sz="1800" b="0" kern="0" dirty="0">
                <a:effectLst/>
                <a:latin typeface="Arial" panose="020B0604020202020204" pitchFamily="34" charset="0"/>
                <a:ea typeface="Times New Roman" panose="02020603050405020304" pitchFamily="18" charset="0"/>
                <a:cs typeface="Times New Roman" panose="02020603050405020304" pitchFamily="18" charset="0"/>
              </a:rPr>
              <a:t>Last year Sarah Hughes mentioned that the Curriculum Framework for Vision Impairment was one way of bridging this gap. Today I want to call on this framework to emphasise the importance of Habilitation for children and young people with a vision impairment, taught by qualified Habilitation Specialists.</a:t>
            </a:r>
            <a:endParaRPr lang="en-GB" sz="1800" b="1" kern="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36A1F6BF-EE6B-4305-AF6F-5C3C53C9F8CE}" type="slidenum">
              <a:rPr lang="en-GB" smtClean="0"/>
              <a:t>6</a:t>
            </a:fld>
            <a:endParaRPr lang="en-GB" dirty="0"/>
          </a:p>
        </p:txBody>
      </p:sp>
    </p:spTree>
    <p:extLst>
      <p:ext uri="{BB962C8B-B14F-4D97-AF65-F5344CB8AC3E}">
        <p14:creationId xmlns:p14="http://schemas.microsoft.com/office/powerpoint/2010/main" val="1422318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area of the framework, which has close alignment with sensory development, recognises the importance of teaching children and young people with vision impairment to be able to navigate the world around them, and to be able to move safely and with confidence from one place to the next. It recognises the importance of each child/ young person being supported to be as independent as possible, in an age appropriate way. It also recognises that other conditions (e.g. learning and/or physical disabilities) may have an influence on how movement is achieved and taught.</a:t>
            </a:r>
          </a:p>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understanding how body parts move – posture, walking, running  </a:t>
            </a:r>
          </a:p>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 spatial concepts and orientation – </a:t>
            </a:r>
            <a:r>
              <a:rPr lang="en-GB"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how far away is the seat in front, where is the way out?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 listening skills and identifying sounds – </a:t>
            </a:r>
            <a:r>
              <a:rPr lang="en-GB"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it’s noisy when people are chatting who was the person saying hello</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r>
              <a:rPr lang="en-GB" sz="1800" dirty="0">
                <a:effectLst/>
                <a:latin typeface="Arial" panose="020B0604020202020204" pitchFamily="34" charset="0"/>
                <a:ea typeface="Times New Roman" panose="02020603050405020304" pitchFamily="18" charset="0"/>
                <a:cs typeface="Times New Roman" panose="02020603050405020304" pitchFamily="18" charset="0"/>
              </a:rPr>
              <a:t>• Motor skills development (fine and gross) – the ability to move and interact with one’s immediate and distant environment. </a:t>
            </a:r>
          </a:p>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a:t>
            </a:r>
            <a:r>
              <a:rPr lang="en-GB"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close your eyes and hold your coffee in one hand, hold a plate in the other, keep talking to the person next to you, and smile!)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 cane skills and navigating a new place inside and out </a:t>
            </a:r>
            <a:r>
              <a:rPr lang="en-GB"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don’t stick your feet out where are the toilets who left that bike there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 planning safe routes; learning road safety;  using public transport.</a:t>
            </a:r>
          </a:p>
          <a:p>
            <a:pPr marL="457200"/>
            <a:r>
              <a:rPr lang="en-GB" sz="1800" dirty="0">
                <a:effectLst/>
                <a:latin typeface="Arial" panose="020B0604020202020204" pitchFamily="34" charset="0"/>
                <a:ea typeface="Times New Roman" panose="02020603050405020304" pitchFamily="18" charset="0"/>
                <a:cs typeface="Times New Roman" panose="02020603050405020304" pitchFamily="18" charset="0"/>
              </a:rPr>
              <a:t>• Using a sighted guide and mobility aids</a:t>
            </a:r>
            <a:r>
              <a:rPr lang="en-GB"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including from an early age. This would include a full range of potential mobility aids, e.g. various canes, guide dog, electronic devices (including specialist Apps and equipment),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dirty="0"/>
          </a:p>
          <a:p>
            <a:endParaRPr lang="en-GB" dirty="0"/>
          </a:p>
          <a:p>
            <a:r>
              <a:rPr lang="en-GB" dirty="0"/>
              <a:t>Posture walking and running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effectLst/>
                <a:latin typeface="+mn-lt"/>
                <a:ea typeface="Times New Roman" panose="02020603050405020304" pitchFamily="18" charset="0"/>
                <a:cs typeface="Times New Roman" panose="02020603050405020304" pitchFamily="18" charset="0"/>
              </a:rPr>
              <a:t>Motor skills development - the ability to move and interact with one’s immediate and distant environment. </a:t>
            </a:r>
          </a:p>
          <a:p>
            <a:endParaRPr lang="en-GB" dirty="0"/>
          </a:p>
        </p:txBody>
      </p:sp>
      <p:sp>
        <p:nvSpPr>
          <p:cNvPr id="4" name="Slide Number Placeholder 3"/>
          <p:cNvSpPr>
            <a:spLocks noGrp="1"/>
          </p:cNvSpPr>
          <p:nvPr>
            <p:ph type="sldNum" sz="quarter" idx="5"/>
          </p:nvPr>
        </p:nvSpPr>
        <p:spPr/>
        <p:txBody>
          <a:bodyPr/>
          <a:lstStyle/>
          <a:p>
            <a:fld id="{36A1F6BF-EE6B-4305-AF6F-5C3C53C9F8CE}" type="slidenum">
              <a:rPr lang="en-GB" smtClean="0"/>
              <a:t>7</a:t>
            </a:fld>
            <a:endParaRPr lang="en-GB" dirty="0"/>
          </a:p>
        </p:txBody>
      </p:sp>
    </p:spTree>
    <p:extLst>
      <p:ext uri="{BB962C8B-B14F-4D97-AF65-F5344CB8AC3E}">
        <p14:creationId xmlns:p14="http://schemas.microsoft.com/office/powerpoint/2010/main" val="1464699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GB" sz="1800" b="0" dirty="0">
                <a:effectLst/>
                <a:latin typeface="+mn-lt"/>
                <a:ea typeface="Times New Roman" panose="02020603050405020304" pitchFamily="18" charset="0"/>
                <a:cs typeface="Times New Roman" panose="02020603050405020304" pitchFamily="18" charset="0"/>
              </a:rPr>
              <a:t>Area 6: This recognises the importance of supporting children and young people with vision impairment to develop the day to day skills they need in order to live as independent a life as possible.</a:t>
            </a:r>
          </a:p>
          <a:p>
            <a:pPr marL="457200"/>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r>
              <a:rPr lang="en-GB" sz="2400" b="0" dirty="0">
                <a:effectLst/>
                <a:latin typeface="+mn-lt"/>
                <a:ea typeface="Times New Roman" panose="02020603050405020304" pitchFamily="18" charset="0"/>
                <a:cs typeface="Times New Roman" panose="02020603050405020304" pitchFamily="18" charset="0"/>
              </a:rPr>
              <a:t>- </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emotional and cognitive independent living skills, including making and maintaining relationships.</a:t>
            </a:r>
          </a:p>
          <a:p>
            <a:endParaRPr lang="en-GB" dirty="0"/>
          </a:p>
        </p:txBody>
      </p:sp>
      <p:sp>
        <p:nvSpPr>
          <p:cNvPr id="4" name="Slide Number Placeholder 3"/>
          <p:cNvSpPr>
            <a:spLocks noGrp="1"/>
          </p:cNvSpPr>
          <p:nvPr>
            <p:ph type="sldNum" sz="quarter" idx="5"/>
          </p:nvPr>
        </p:nvSpPr>
        <p:spPr/>
        <p:txBody>
          <a:bodyPr/>
          <a:lstStyle/>
          <a:p>
            <a:fld id="{36A1F6BF-EE6B-4305-AF6F-5C3C53C9F8CE}" type="slidenum">
              <a:rPr lang="en-GB" smtClean="0"/>
              <a:t>8</a:t>
            </a:fld>
            <a:endParaRPr lang="en-GB" dirty="0"/>
          </a:p>
        </p:txBody>
      </p:sp>
    </p:spTree>
    <p:extLst>
      <p:ext uri="{BB962C8B-B14F-4D97-AF65-F5344CB8AC3E}">
        <p14:creationId xmlns:p14="http://schemas.microsoft.com/office/powerpoint/2010/main" val="2162361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Harry has cortical vision impairment. When Kate met him, he was finding school difficult, he didn’t feel as though he fitted in, and he was </a:t>
            </a:r>
            <a:r>
              <a:rPr lang="en-GB" sz="1800" dirty="0" err="1">
                <a:effectLst/>
                <a:latin typeface="Arial" panose="020B0604020202020204" pitchFamily="34" charset="0"/>
                <a:ea typeface="Times New Roman" panose="02020603050405020304" pitchFamily="18" charset="0"/>
                <a:cs typeface="Times New Roman" panose="02020603050405020304" pitchFamily="18" charset="0"/>
              </a:rPr>
              <a:t>was</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 struggling with his academic work. Kate concentrated on independent living skills and supported Harry to learn how to safely make a sandwich and his favourite hot drink. His  independence grew and he was soon helping his mother to prepare meals.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Aptos" panose="020B0004020202020204" pitchFamily="34" charset="0"/>
              <a:ea typeface="Calibri" panose="020F0502020204030204" pitchFamily="34" charset="0"/>
              <a:cs typeface="Aptos" panose="020B0004020202020204" pitchFamily="34" charset="0"/>
            </a:endParaRPr>
          </a:p>
          <a:p>
            <a:endParaRPr lang="en-GB" dirty="0"/>
          </a:p>
        </p:txBody>
      </p:sp>
      <p:sp>
        <p:nvSpPr>
          <p:cNvPr id="4" name="Slide Number Placeholder 3"/>
          <p:cNvSpPr>
            <a:spLocks noGrp="1"/>
          </p:cNvSpPr>
          <p:nvPr>
            <p:ph type="sldNum" sz="quarter" idx="5"/>
          </p:nvPr>
        </p:nvSpPr>
        <p:spPr/>
        <p:txBody>
          <a:bodyPr/>
          <a:lstStyle/>
          <a:p>
            <a:fld id="{36A1F6BF-EE6B-4305-AF6F-5C3C53C9F8CE}" type="slidenum">
              <a:rPr lang="en-GB" smtClean="0"/>
              <a:t>9</a:t>
            </a:fld>
            <a:endParaRPr lang="en-GB" dirty="0"/>
          </a:p>
        </p:txBody>
      </p:sp>
    </p:spTree>
    <p:extLst>
      <p:ext uri="{BB962C8B-B14F-4D97-AF65-F5344CB8AC3E}">
        <p14:creationId xmlns:p14="http://schemas.microsoft.com/office/powerpoint/2010/main" val="168362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effectLst/>
                <a:latin typeface="+mn-lt"/>
                <a:ea typeface="Calibri" panose="020F0502020204030204" pitchFamily="34" charset="0"/>
                <a:cs typeface="Times New Roman" panose="02020603050405020304" pitchFamily="18" charset="0"/>
              </a:rPr>
              <a:t>How different is that to thinking that he wouldn’t get good grades in his GCSEs and not really knowing what he wanted to do.</a:t>
            </a:r>
          </a:p>
          <a:p>
            <a:endParaRPr lang="en-GB" dirty="0"/>
          </a:p>
        </p:txBody>
      </p:sp>
      <p:sp>
        <p:nvSpPr>
          <p:cNvPr id="4" name="Slide Number Placeholder 3"/>
          <p:cNvSpPr>
            <a:spLocks noGrp="1"/>
          </p:cNvSpPr>
          <p:nvPr>
            <p:ph type="sldNum" sz="quarter" idx="5"/>
          </p:nvPr>
        </p:nvSpPr>
        <p:spPr/>
        <p:txBody>
          <a:bodyPr/>
          <a:lstStyle/>
          <a:p>
            <a:fld id="{36A1F6BF-EE6B-4305-AF6F-5C3C53C9F8CE}" type="slidenum">
              <a:rPr lang="en-GB" smtClean="0"/>
              <a:t>10</a:t>
            </a:fld>
            <a:endParaRPr lang="en-GB" dirty="0"/>
          </a:p>
        </p:txBody>
      </p:sp>
    </p:spTree>
    <p:extLst>
      <p:ext uri="{BB962C8B-B14F-4D97-AF65-F5344CB8AC3E}">
        <p14:creationId xmlns:p14="http://schemas.microsoft.com/office/powerpoint/2010/main" val="4023122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A1F6BF-EE6B-4305-AF6F-5C3C53C9F8CE}" type="slidenum">
              <a:rPr lang="en-GB" smtClean="0"/>
              <a:t>11</a:t>
            </a:fld>
            <a:endParaRPr lang="en-GB" dirty="0"/>
          </a:p>
        </p:txBody>
      </p:sp>
    </p:spTree>
    <p:extLst>
      <p:ext uri="{BB962C8B-B14F-4D97-AF65-F5344CB8AC3E}">
        <p14:creationId xmlns:p14="http://schemas.microsoft.com/office/powerpoint/2010/main" val="38732476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1FEB71A-BCDB-BB42-9882-113A9EBC5D53}"/>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D94D3BF4-3DBF-DB41-B5CF-6C45A9BE480E}"/>
              </a:ext>
              <a:ext uri="{C183D7F6-B498-43B3-948B-1728B52AA6E4}">
                <adec:decorative xmlns:adec="http://schemas.microsoft.com/office/drawing/2017/decorative" val="1"/>
              </a:ext>
            </a:extLst>
          </p:cNvPr>
          <p:cNvSpPr>
            <a:spLocks noChangeAspect="1"/>
          </p:cNvSpPr>
          <p:nvPr userDrawn="1"/>
        </p:nvSpPr>
        <p:spPr>
          <a:xfrm>
            <a:off x="0" y="0"/>
            <a:ext cx="12192000" cy="6858000"/>
          </a:xfrm>
          <a:custGeom>
            <a:avLst/>
            <a:gdLst>
              <a:gd name="connsiteX0" fmla="*/ 11594556 w 12192000"/>
              <a:gd name="connsiteY0" fmla="*/ 0 h 6858000"/>
              <a:gd name="connsiteX1" fmla="*/ 12192000 w 12192000"/>
              <a:gd name="connsiteY1" fmla="*/ 0 h 6858000"/>
              <a:gd name="connsiteX2" fmla="*/ 12192000 w 12192000"/>
              <a:gd name="connsiteY2" fmla="*/ 15204 h 6858000"/>
              <a:gd name="connsiteX3" fmla="*/ 12192000 w 12192000"/>
              <a:gd name="connsiteY3" fmla="*/ 6801998 h 6858000"/>
              <a:gd name="connsiteX4" fmla="*/ 12192000 w 12192000"/>
              <a:gd name="connsiteY4" fmla="*/ 6858000 h 6858000"/>
              <a:gd name="connsiteX5" fmla="*/ 0 w 12192000"/>
              <a:gd name="connsiteY5" fmla="*/ 6858000 h 6858000"/>
              <a:gd name="connsiteX6" fmla="*/ 0 w 12192000"/>
              <a:gd name="connsiteY6" fmla="*/ 6762135 h 6858000"/>
              <a:gd name="connsiteX7" fmla="*/ 0 w 12192000"/>
              <a:gd name="connsiteY7" fmla="*/ 6096894 h 6858000"/>
              <a:gd name="connsiteX8" fmla="*/ 1485842 w 12192000"/>
              <a:gd name="connsiteY8" fmla="*/ 5728487 h 6858000"/>
              <a:gd name="connsiteX9" fmla="*/ 5868029 w 12192000"/>
              <a:gd name="connsiteY9" fmla="*/ 6007623 h 6858000"/>
              <a:gd name="connsiteX10" fmla="*/ 11594963 w 12192000"/>
              <a:gd name="connsiteY10" fmla="*/ 11484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6858000">
                <a:moveTo>
                  <a:pt x="11594556" y="0"/>
                </a:moveTo>
                <a:lnTo>
                  <a:pt x="12192000" y="0"/>
                </a:lnTo>
                <a:lnTo>
                  <a:pt x="12192000" y="15204"/>
                </a:lnTo>
                <a:cubicBezTo>
                  <a:pt x="12192000" y="1201876"/>
                  <a:pt x="12192000" y="3253829"/>
                  <a:pt x="12192000" y="6801998"/>
                </a:cubicBezTo>
                <a:lnTo>
                  <a:pt x="12192000" y="6858000"/>
                </a:lnTo>
                <a:lnTo>
                  <a:pt x="0" y="6858000"/>
                </a:lnTo>
                <a:lnTo>
                  <a:pt x="0" y="6762135"/>
                </a:lnTo>
                <a:cubicBezTo>
                  <a:pt x="0" y="6584527"/>
                  <a:pt x="0" y="6365933"/>
                  <a:pt x="0" y="6096894"/>
                </a:cubicBezTo>
                <a:cubicBezTo>
                  <a:pt x="418927" y="5906159"/>
                  <a:pt x="850919" y="5728487"/>
                  <a:pt x="1485842" y="5728487"/>
                </a:cubicBezTo>
                <a:cubicBezTo>
                  <a:pt x="2883282" y="5728487"/>
                  <a:pt x="4051662" y="6007623"/>
                  <a:pt x="5868029" y="6007623"/>
                </a:cubicBezTo>
                <a:cubicBezTo>
                  <a:pt x="10363004" y="6007623"/>
                  <a:pt x="11594963" y="2299596"/>
                  <a:pt x="11594963" y="114842"/>
                </a:cubicBezTo>
                <a:close/>
              </a:path>
            </a:pathLst>
          </a:custGeom>
          <a:solidFill>
            <a:schemeClr val="accent1"/>
          </a:solidFill>
          <a:ln cap="flat">
            <a:noFill/>
            <a:prstDash val="solid"/>
          </a:ln>
        </p:spPr>
        <p:txBody>
          <a:bodyPr vert="horz" wrap="square" lIns="90000" tIns="45000" rIns="90000" bIns="45000" anchor="ctr" anchorCtr="1" compatLnSpc="0">
            <a:noAutofit/>
          </a:bodyPr>
          <a:lstStyle/>
          <a:p>
            <a:pPr marL="0" marR="0" lvl="0" indent="0" rtl="0" hangingPunct="0">
              <a:lnSpc>
                <a:spcPct val="100000"/>
              </a:lnSpc>
              <a:spcBef>
                <a:spcPts val="0"/>
              </a:spcBef>
              <a:spcAft>
                <a:spcPts val="0"/>
              </a:spcAft>
              <a:buNone/>
              <a:tabLst/>
            </a:pPr>
            <a:endParaRPr lang="en-GB" sz="1800" b="0" i="0" u="none" strike="noStrike" kern="1200" dirty="0">
              <a:ln>
                <a:noFill/>
              </a:ln>
              <a:latin typeface="Arial" pitchFamily="18"/>
              <a:ea typeface="Microsoft YaHei" pitchFamily="2"/>
              <a:cs typeface="Arial Unicode MS" pitchFamily="2"/>
            </a:endParaRPr>
          </a:p>
        </p:txBody>
      </p:sp>
      <p:pic>
        <p:nvPicPr>
          <p:cNvPr id="13" name="Picture 12">
            <a:extLst>
              <a:ext uri="{FF2B5EF4-FFF2-40B4-BE49-F238E27FC236}">
                <a16:creationId xmlns:a16="http://schemas.microsoft.com/office/drawing/2014/main" id="{497D5D02-EA0F-D847-9B2D-A0CC7B7116E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12956" y="425450"/>
            <a:ext cx="1461394" cy="630000"/>
          </a:xfrm>
          <a:prstGeom prst="rect">
            <a:avLst/>
          </a:prstGeom>
        </p:spPr>
      </p:pic>
      <p:sp>
        <p:nvSpPr>
          <p:cNvPr id="2" name="Title 1">
            <a:extLst>
              <a:ext uri="{FF2B5EF4-FFF2-40B4-BE49-F238E27FC236}">
                <a16:creationId xmlns:a16="http://schemas.microsoft.com/office/drawing/2014/main" id="{0F47CAB9-F78A-8947-B53D-06DEA3C80B6E}"/>
              </a:ext>
            </a:extLst>
          </p:cNvPr>
          <p:cNvSpPr>
            <a:spLocks noGrp="1"/>
          </p:cNvSpPr>
          <p:nvPr>
            <p:ph type="ctrTitle"/>
          </p:nvPr>
        </p:nvSpPr>
        <p:spPr>
          <a:xfrm>
            <a:off x="512956" y="1491975"/>
            <a:ext cx="9144000" cy="2115945"/>
          </a:xfrm>
        </p:spPr>
        <p:txBody>
          <a:bodyPr anchor="b"/>
          <a:lstStyle>
            <a:lvl1pPr algn="l">
              <a:defRPr sz="6000">
                <a:solidFill>
                  <a:schemeClr val="bg1"/>
                </a:solidFill>
                <a:latin typeface="+mj-lt"/>
              </a:defRPr>
            </a:lvl1pPr>
          </a:lstStyle>
          <a:p>
            <a:r>
              <a:rPr lang="en-US" dirty="0"/>
              <a:t>Click to edit Master title style</a:t>
            </a:r>
          </a:p>
        </p:txBody>
      </p:sp>
      <p:sp>
        <p:nvSpPr>
          <p:cNvPr id="3" name="Subtitle 2">
            <a:extLst>
              <a:ext uri="{FF2B5EF4-FFF2-40B4-BE49-F238E27FC236}">
                <a16:creationId xmlns:a16="http://schemas.microsoft.com/office/drawing/2014/main" id="{7796CA4C-A4E1-9144-B637-62B57DC62308}"/>
              </a:ext>
            </a:extLst>
          </p:cNvPr>
          <p:cNvSpPr>
            <a:spLocks noGrp="1"/>
          </p:cNvSpPr>
          <p:nvPr>
            <p:ph type="subTitle" idx="1"/>
          </p:nvPr>
        </p:nvSpPr>
        <p:spPr>
          <a:xfrm>
            <a:off x="512956" y="3987879"/>
            <a:ext cx="9144000" cy="1207265"/>
          </a:xfrm>
        </p:spPr>
        <p:txBody>
          <a:bodyPr/>
          <a:lstStyle>
            <a:lvl1pPr marL="0" indent="0" algn="l">
              <a:buNone/>
              <a:defRPr sz="3000">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hidden="1">
            <a:extLst>
              <a:ext uri="{FF2B5EF4-FFF2-40B4-BE49-F238E27FC236}">
                <a16:creationId xmlns:a16="http://schemas.microsoft.com/office/drawing/2014/main" id="{12A9F367-E2FD-BB41-A48E-7516913471AD}"/>
              </a:ext>
            </a:extLst>
          </p:cNvPr>
          <p:cNvSpPr>
            <a:spLocks noGrp="1"/>
          </p:cNvSpPr>
          <p:nvPr>
            <p:ph type="sldNum" sz="quarter" idx="12"/>
          </p:nvPr>
        </p:nvSpPr>
        <p:spPr>
          <a:xfrm>
            <a:off x="10940715" y="6244056"/>
            <a:ext cx="680713" cy="365125"/>
          </a:xfrm>
          <a:prstGeom prst="rect">
            <a:avLst/>
          </a:prstGeom>
        </p:spPr>
        <p:txBody>
          <a:bodyPr/>
          <a:lstStyle/>
          <a:p>
            <a:fld id="{7B40AB98-5303-0944-8AFB-EA99FF6DB7CB}" type="slidenum">
              <a:rPr lang="en-US" smtClean="0"/>
              <a:t>‹#›</a:t>
            </a:fld>
            <a:endParaRPr lang="en-US" dirty="0"/>
          </a:p>
        </p:txBody>
      </p:sp>
      <p:sp>
        <p:nvSpPr>
          <p:cNvPr id="5" name="Footer Placeholder 4" hidden="1">
            <a:extLst>
              <a:ext uri="{FF2B5EF4-FFF2-40B4-BE49-F238E27FC236}">
                <a16:creationId xmlns:a16="http://schemas.microsoft.com/office/drawing/2014/main" id="{E9A045D9-92D1-EF41-9E0D-AEBF796854BB}"/>
              </a:ext>
            </a:extLst>
          </p:cNvPr>
          <p:cNvSpPr>
            <a:spLocks noGrp="1"/>
          </p:cNvSpPr>
          <p:nvPr>
            <p:ph type="ftr" sz="quarter" idx="11"/>
          </p:nvPr>
        </p:nvSpPr>
        <p:spPr>
          <a:xfrm>
            <a:off x="3240114" y="6244056"/>
            <a:ext cx="7436005" cy="365125"/>
          </a:xfrm>
          <a:prstGeom prst="rect">
            <a:avLst/>
          </a:prstGeom>
        </p:spPr>
        <p:txBody>
          <a:bodyPr/>
          <a:lstStyle/>
          <a:p>
            <a:endParaRPr lang="en-US" dirty="0"/>
          </a:p>
        </p:txBody>
      </p:sp>
    </p:spTree>
    <p:extLst>
      <p:ext uri="{BB962C8B-B14F-4D97-AF65-F5344CB8AC3E}">
        <p14:creationId xmlns:p14="http://schemas.microsoft.com/office/powerpoint/2010/main" val="173858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s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3865A74-E489-4543-B690-96C5BBC4A823}"/>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41D609-4741-CB4F-A7FA-8B41660E1E94}"/>
              </a:ext>
            </a:extLst>
          </p:cNvPr>
          <p:cNvSpPr>
            <a:spLocks noGrp="1"/>
          </p:cNvSpPr>
          <p:nvPr>
            <p:ph type="title"/>
          </p:nvPr>
        </p:nvSpPr>
        <p:spPr>
          <a:xfrm>
            <a:off x="512956" y="76200"/>
            <a:ext cx="11108473" cy="1719395"/>
          </a:xfrm>
        </p:spPr>
        <p:txBody>
          <a:bodyPr anchor="ctr"/>
          <a:lstStyle>
            <a:lvl1pPr>
              <a:defRPr>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999089F-2777-6A44-99A8-9D232957CB57}"/>
              </a:ext>
            </a:extLst>
          </p:cNvPr>
          <p:cNvSpPr>
            <a:spLocks noGrp="1"/>
          </p:cNvSpPr>
          <p:nvPr>
            <p:ph idx="1"/>
          </p:nvPr>
        </p:nvSpPr>
        <p:spPr>
          <a:xfrm>
            <a:off x="512956" y="1719396"/>
            <a:ext cx="11108473" cy="4280966"/>
          </a:xfrm>
        </p:spPr>
        <p:txBody>
          <a:bodyPr/>
          <a:lstStyle>
            <a:lvl1pPr>
              <a:defRPr b="0">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title="Decorative">
            <a:extLst>
              <a:ext uri="{FF2B5EF4-FFF2-40B4-BE49-F238E27FC236}">
                <a16:creationId xmlns:a16="http://schemas.microsoft.com/office/drawing/2014/main" id="{B896F28F-E2C6-CB4C-981F-3EE39829B459}"/>
              </a:ext>
            </a:extLst>
          </p:cNvPr>
          <p:cNvPicPr>
            <a:picLocks noChangeAspect="1"/>
          </p:cNvPicPr>
          <p:nvPr userDrawn="1"/>
        </p:nvPicPr>
        <p:blipFill>
          <a:blip r:embed="rId2"/>
          <a:stretch>
            <a:fillRect/>
          </a:stretch>
        </p:blipFill>
        <p:spPr>
          <a:xfrm>
            <a:off x="505328" y="6249181"/>
            <a:ext cx="835932" cy="360000"/>
          </a:xfrm>
          <a:prstGeom prst="rect">
            <a:avLst/>
          </a:prstGeom>
        </p:spPr>
      </p:pic>
    </p:spTree>
    <p:extLst>
      <p:ext uri="{BB962C8B-B14F-4D97-AF65-F5344CB8AC3E}">
        <p14:creationId xmlns:p14="http://schemas.microsoft.com/office/powerpoint/2010/main" val="206308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1D609-4741-CB4F-A7FA-8B41660E1E94}"/>
              </a:ext>
            </a:extLst>
          </p:cNvPr>
          <p:cNvSpPr>
            <a:spLocks noGrp="1"/>
          </p:cNvSpPr>
          <p:nvPr>
            <p:ph type="title"/>
          </p:nvPr>
        </p:nvSpPr>
        <p:spPr>
          <a:xfrm>
            <a:off x="512956" y="76200"/>
            <a:ext cx="11108473" cy="1719395"/>
          </a:xfrm>
        </p:spPr>
        <p:txBody>
          <a:bodyPr anchor="ctr"/>
          <a:lstStyle>
            <a:lvl1pPr>
              <a:defRPr>
                <a:solidFill>
                  <a:schemeClr val="tx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999089F-2777-6A44-99A8-9D232957CB57}"/>
              </a:ext>
            </a:extLst>
          </p:cNvPr>
          <p:cNvSpPr>
            <a:spLocks noGrp="1"/>
          </p:cNvSpPr>
          <p:nvPr>
            <p:ph idx="1"/>
          </p:nvPr>
        </p:nvSpPr>
        <p:spPr>
          <a:xfrm>
            <a:off x="512956" y="1719396"/>
            <a:ext cx="11108473" cy="4256102"/>
          </a:xfrm>
        </p:spPr>
        <p:txBody>
          <a:bodyPr>
            <a:noAutofit/>
          </a:bodyPr>
          <a:lstStyle>
            <a:lvl1pPr>
              <a:lnSpc>
                <a:spcPct val="90000"/>
              </a:lnSpc>
              <a:spcBef>
                <a:spcPts val="1000"/>
              </a:spcBef>
              <a:spcAft>
                <a:spcPts val="1000"/>
              </a:spcAft>
              <a:defRPr b="1">
                <a:solidFill>
                  <a:schemeClr val="tx2"/>
                </a:solidFill>
                <a:latin typeface="+mj-lt"/>
              </a:defRPr>
            </a:lvl1pPr>
            <a:lvl2pPr>
              <a:lnSpc>
                <a:spcPct val="90000"/>
              </a:lnSpc>
              <a:spcBef>
                <a:spcPts val="0"/>
              </a:spcBef>
              <a:spcAft>
                <a:spcPts val="1000"/>
              </a:spcAft>
              <a:defRPr>
                <a:solidFill>
                  <a:schemeClr val="tx2"/>
                </a:solidFill>
              </a:defRPr>
            </a:lvl2pPr>
            <a:lvl3pPr>
              <a:lnSpc>
                <a:spcPct val="90000"/>
              </a:lnSpc>
              <a:spcBef>
                <a:spcPts val="0"/>
              </a:spcBef>
              <a:spcAft>
                <a:spcPts val="1000"/>
              </a:spcAft>
              <a:defRPr>
                <a:solidFill>
                  <a:schemeClr val="tx2"/>
                </a:solidFill>
              </a:defRPr>
            </a:lvl3pPr>
            <a:lvl4pPr>
              <a:lnSpc>
                <a:spcPct val="90000"/>
              </a:lnSpc>
              <a:spcBef>
                <a:spcPts val="0"/>
              </a:spcBef>
              <a:spcAft>
                <a:spcPts val="1000"/>
              </a:spcAft>
              <a:defRPr>
                <a:solidFill>
                  <a:schemeClr val="tx2"/>
                </a:solidFill>
              </a:defRPr>
            </a:lvl4pPr>
            <a:lvl5pPr>
              <a:lnSpc>
                <a:spcPct val="90000"/>
              </a:lnSpc>
              <a:spcBef>
                <a:spcPts val="0"/>
              </a:spcBef>
              <a:spcAft>
                <a:spcPts val="1000"/>
              </a:spcAft>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59736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9C4A7CFE-4726-0049-BA5D-00F35C456AEE}"/>
              </a:ext>
              <a:ext uri="{C183D7F6-B498-43B3-948B-1728B52AA6E4}">
                <adec:decorative xmlns:adec="http://schemas.microsoft.com/office/drawing/2017/decorative" val="1"/>
              </a:ext>
            </a:extLst>
          </p:cNvPr>
          <p:cNvSpPr/>
          <p:nvPr userDrawn="1"/>
        </p:nvSpPr>
        <p:spPr>
          <a:xfrm>
            <a:off x="0" y="0"/>
            <a:ext cx="5706200" cy="6858001"/>
          </a:xfrm>
          <a:custGeom>
            <a:avLst/>
            <a:gdLst>
              <a:gd name="connsiteX0" fmla="*/ 0 w 5706200"/>
              <a:gd name="connsiteY0" fmla="*/ 0 h 6858001"/>
              <a:gd name="connsiteX1" fmla="*/ 4351081 w 5706200"/>
              <a:gd name="connsiteY1" fmla="*/ 0 h 6858001"/>
              <a:gd name="connsiteX2" fmla="*/ 4401992 w 5706200"/>
              <a:gd name="connsiteY2" fmla="*/ 53398 h 6858001"/>
              <a:gd name="connsiteX3" fmla="*/ 5706200 w 5706200"/>
              <a:gd name="connsiteY3" fmla="*/ 3429001 h 6858001"/>
              <a:gd name="connsiteX4" fmla="*/ 4401992 w 5706200"/>
              <a:gd name="connsiteY4" fmla="*/ 6804604 h 6858001"/>
              <a:gd name="connsiteX5" fmla="*/ 4351083 w 5706200"/>
              <a:gd name="connsiteY5" fmla="*/ 6858001 h 6858001"/>
              <a:gd name="connsiteX6" fmla="*/ 0 w 5706200"/>
              <a:gd name="connsiteY6"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06200" h="6858001">
                <a:moveTo>
                  <a:pt x="0" y="0"/>
                </a:moveTo>
                <a:lnTo>
                  <a:pt x="4351081" y="0"/>
                </a:lnTo>
                <a:lnTo>
                  <a:pt x="4401992" y="53398"/>
                </a:lnTo>
                <a:cubicBezTo>
                  <a:pt x="5212319" y="944957"/>
                  <a:pt x="5706200" y="2129303"/>
                  <a:pt x="5706200" y="3429001"/>
                </a:cubicBezTo>
                <a:cubicBezTo>
                  <a:pt x="5706200" y="4728700"/>
                  <a:pt x="5212319" y="5913046"/>
                  <a:pt x="4401992" y="6804604"/>
                </a:cubicBezTo>
                <a:lnTo>
                  <a:pt x="4351083" y="6858001"/>
                </a:lnTo>
                <a:lnTo>
                  <a:pt x="0" y="685800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ED1347C-9E7F-3A49-9908-449A8818CAAC}"/>
              </a:ext>
            </a:extLst>
          </p:cNvPr>
          <p:cNvSpPr>
            <a:spLocks noGrp="1"/>
          </p:cNvSpPr>
          <p:nvPr>
            <p:ph type="title"/>
          </p:nvPr>
        </p:nvSpPr>
        <p:spPr>
          <a:xfrm>
            <a:off x="493296" y="479714"/>
            <a:ext cx="4695392" cy="2692748"/>
          </a:xfrm>
        </p:spPr>
        <p:txBody>
          <a:bodyPr anchor="b">
            <a:normAutofit/>
          </a:bodyPr>
          <a:lstStyle>
            <a:lvl1pPr>
              <a:defRPr sz="440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8A420CED-EF22-0645-B117-3DE059750C75}"/>
              </a:ext>
            </a:extLst>
          </p:cNvPr>
          <p:cNvSpPr>
            <a:spLocks noGrp="1"/>
          </p:cNvSpPr>
          <p:nvPr>
            <p:ph type="body" idx="1"/>
          </p:nvPr>
        </p:nvSpPr>
        <p:spPr>
          <a:xfrm>
            <a:off x="493296" y="3836120"/>
            <a:ext cx="4695392" cy="1894465"/>
          </a:xfrm>
        </p:spPr>
        <p:txBody>
          <a:bodyPr wrap="square" anchor="t">
            <a:normAutofit/>
          </a:bodyPr>
          <a:lstStyle>
            <a:lvl1pPr marL="0" indent="0">
              <a:buNone/>
              <a:defRPr sz="28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2" name="Picture Placeholder 11">
            <a:extLst>
              <a:ext uri="{FF2B5EF4-FFF2-40B4-BE49-F238E27FC236}">
                <a16:creationId xmlns:a16="http://schemas.microsoft.com/office/drawing/2014/main" id="{AE13900F-2AB9-C548-8DC6-E52954A10F6F}"/>
              </a:ext>
              <a:ext uri="{C183D7F6-B498-43B3-948B-1728B52AA6E4}">
                <adec:decorative xmlns:adec="http://schemas.microsoft.com/office/drawing/2017/decorative" val="1"/>
              </a:ext>
            </a:extLst>
          </p:cNvPr>
          <p:cNvSpPr>
            <a:spLocks noGrp="1"/>
          </p:cNvSpPr>
          <p:nvPr>
            <p:ph type="pic" sz="quarter" idx="10"/>
          </p:nvPr>
        </p:nvSpPr>
        <p:spPr>
          <a:xfrm>
            <a:off x="4351082" y="0"/>
            <a:ext cx="7840918" cy="6858000"/>
          </a:xfrm>
          <a:custGeom>
            <a:avLst/>
            <a:gdLst>
              <a:gd name="connsiteX0" fmla="*/ 0 w 7840918"/>
              <a:gd name="connsiteY0" fmla="*/ 0 h 6858000"/>
              <a:gd name="connsiteX1" fmla="*/ 7840918 w 7840918"/>
              <a:gd name="connsiteY1" fmla="*/ 0 h 6858000"/>
              <a:gd name="connsiteX2" fmla="*/ 7840918 w 7840918"/>
              <a:gd name="connsiteY2" fmla="*/ 6858000 h 6858000"/>
              <a:gd name="connsiteX3" fmla="*/ 0 w 7840918"/>
              <a:gd name="connsiteY3" fmla="*/ 6858000 h 6858000"/>
              <a:gd name="connsiteX4" fmla="*/ 50909 w 7840918"/>
              <a:gd name="connsiteY4" fmla="*/ 6804603 h 6858000"/>
              <a:gd name="connsiteX5" fmla="*/ 1355117 w 7840918"/>
              <a:gd name="connsiteY5" fmla="*/ 3429000 h 6858000"/>
              <a:gd name="connsiteX6" fmla="*/ 50909 w 7840918"/>
              <a:gd name="connsiteY6" fmla="*/ 533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40918" h="6858000">
                <a:moveTo>
                  <a:pt x="0" y="0"/>
                </a:moveTo>
                <a:lnTo>
                  <a:pt x="7840918" y="0"/>
                </a:lnTo>
                <a:lnTo>
                  <a:pt x="7840918" y="6858000"/>
                </a:lnTo>
                <a:lnTo>
                  <a:pt x="0" y="6858000"/>
                </a:lnTo>
                <a:lnTo>
                  <a:pt x="50909" y="6804603"/>
                </a:lnTo>
                <a:cubicBezTo>
                  <a:pt x="861236" y="5913045"/>
                  <a:pt x="1355117" y="4728699"/>
                  <a:pt x="1355117" y="3429000"/>
                </a:cubicBezTo>
                <a:cubicBezTo>
                  <a:pt x="1355117" y="2129302"/>
                  <a:pt x="861236" y="944956"/>
                  <a:pt x="50909" y="53397"/>
                </a:cubicBezTo>
                <a:close/>
              </a:path>
            </a:pathLst>
          </a:custGeom>
        </p:spPr>
        <p:txBody>
          <a:bodyPr wrap="square">
            <a:noAutofit/>
          </a:bodyPr>
          <a:lstStyle>
            <a:lvl1pPr>
              <a:defRPr>
                <a:solidFill>
                  <a:schemeClr val="tx2"/>
                </a:solidFill>
              </a:defRPr>
            </a:lvl1pPr>
          </a:lstStyle>
          <a:p>
            <a:endParaRPr lang="en-US" dirty="0"/>
          </a:p>
        </p:txBody>
      </p:sp>
      <p:pic>
        <p:nvPicPr>
          <p:cNvPr id="8" name="Picture 7">
            <a:extLst>
              <a:ext uri="{FF2B5EF4-FFF2-40B4-BE49-F238E27FC236}">
                <a16:creationId xmlns:a16="http://schemas.microsoft.com/office/drawing/2014/main" id="{3296B5C8-1FD1-E345-BC07-B441F2989C7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05328" y="6249181"/>
            <a:ext cx="835932" cy="360000"/>
          </a:xfrm>
          <a:prstGeom prst="rect">
            <a:avLst/>
          </a:prstGeom>
        </p:spPr>
      </p:pic>
    </p:spTree>
    <p:extLst>
      <p:ext uri="{BB962C8B-B14F-4D97-AF65-F5344CB8AC3E}">
        <p14:creationId xmlns:p14="http://schemas.microsoft.com/office/powerpoint/2010/main" val="1147135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Divider v5">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5CEDFCA6-C882-4D4A-A635-FB925D42BBAB}"/>
              </a:ext>
            </a:extLst>
          </p:cNvPr>
          <p:cNvSpPr/>
          <p:nvPr userDrawn="1"/>
        </p:nvSpPr>
        <p:spPr>
          <a:xfrm>
            <a:off x="-135" y="2"/>
            <a:ext cx="6569449" cy="6857847"/>
          </a:xfrm>
          <a:custGeom>
            <a:avLst/>
            <a:gdLst>
              <a:gd name="connsiteX0" fmla="*/ 4181830 w 4927087"/>
              <a:gd name="connsiteY0" fmla="*/ 0 h 6857847"/>
              <a:gd name="connsiteX1" fmla="*/ 4572146 w 4927087"/>
              <a:gd name="connsiteY1" fmla="*/ 6857847 h 6857847"/>
              <a:gd name="connsiteX2" fmla="*/ 4181830 w 4927087"/>
              <a:gd name="connsiteY2" fmla="*/ 6857847 h 6857847"/>
              <a:gd name="connsiteX3" fmla="*/ 4181830 w 4927087"/>
              <a:gd name="connsiteY3" fmla="*/ 0 h 6857847"/>
              <a:gd name="connsiteX4" fmla="*/ 0 w 4927087"/>
              <a:gd name="connsiteY4" fmla="*/ 0 h 6857847"/>
              <a:gd name="connsiteX5" fmla="*/ 4181524 w 4927087"/>
              <a:gd name="connsiteY5" fmla="*/ 0 h 6857847"/>
              <a:gd name="connsiteX6" fmla="*/ 4181524 w 4927087"/>
              <a:gd name="connsiteY6" fmla="*/ 6857847 h 6857847"/>
              <a:gd name="connsiteX7" fmla="*/ 0 w 4927087"/>
              <a:gd name="connsiteY7" fmla="*/ 6857847 h 6857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7087" h="6857847">
                <a:moveTo>
                  <a:pt x="4181830" y="0"/>
                </a:moveTo>
                <a:cubicBezTo>
                  <a:pt x="5019744" y="2400353"/>
                  <a:pt x="5152896" y="4752852"/>
                  <a:pt x="4572146" y="6857847"/>
                </a:cubicBezTo>
                <a:cubicBezTo>
                  <a:pt x="4572146" y="6857847"/>
                  <a:pt x="4572146" y="6857847"/>
                  <a:pt x="4181830" y="6857847"/>
                </a:cubicBezTo>
                <a:cubicBezTo>
                  <a:pt x="4181830" y="6857847"/>
                  <a:pt x="4181830" y="6857847"/>
                  <a:pt x="4181830" y="0"/>
                </a:cubicBezTo>
                <a:close/>
                <a:moveTo>
                  <a:pt x="0" y="0"/>
                </a:moveTo>
                <a:lnTo>
                  <a:pt x="4181524" y="0"/>
                </a:lnTo>
                <a:lnTo>
                  <a:pt x="4181524" y="6857847"/>
                </a:lnTo>
                <a:lnTo>
                  <a:pt x="0" y="6857847"/>
                </a:lnTo>
                <a:close/>
              </a:path>
            </a:pathLst>
          </a:custGeom>
          <a:solidFill>
            <a:schemeClr val="accent3"/>
          </a:solidFill>
          <a:ln cap="flat">
            <a:noFill/>
            <a:prstDash val="solid"/>
          </a:ln>
        </p:spPr>
        <p:txBody>
          <a:bodyPr vert="horz" wrap="square" lIns="90000" tIns="45000" rIns="90000" bIns="45000" anchor="ctr" anchorCtr="1" compatLnSpc="0">
            <a:noAutofit/>
          </a:bodyPr>
          <a:lstStyle/>
          <a:p>
            <a:pPr marL="0" marR="0" lvl="0" indent="0" rtl="0" hangingPunct="0">
              <a:lnSpc>
                <a:spcPct val="100000"/>
              </a:lnSpc>
              <a:spcBef>
                <a:spcPts val="0"/>
              </a:spcBef>
              <a:spcAft>
                <a:spcPts val="0"/>
              </a:spcAft>
              <a:buNone/>
              <a:tabLst/>
            </a:pPr>
            <a:endParaRPr lang="en-GB" sz="1800" b="0" i="0" u="none" strike="noStrike" kern="1200" dirty="0">
              <a:ln>
                <a:noFill/>
              </a:ln>
              <a:latin typeface="Arial" pitchFamily="18"/>
              <a:ea typeface="Microsoft YaHei" pitchFamily="2"/>
              <a:cs typeface="Arial Unicode MS" pitchFamily="2"/>
            </a:endParaRPr>
          </a:p>
        </p:txBody>
      </p:sp>
      <p:sp>
        <p:nvSpPr>
          <p:cNvPr id="6" name="Text Placeholder 8">
            <a:extLst>
              <a:ext uri="{FF2B5EF4-FFF2-40B4-BE49-F238E27FC236}">
                <a16:creationId xmlns:a16="http://schemas.microsoft.com/office/drawing/2014/main" id="{22AA4134-808F-D245-8235-33416A077013}"/>
              </a:ext>
            </a:extLst>
          </p:cNvPr>
          <p:cNvSpPr>
            <a:spLocks noGrp="1"/>
          </p:cNvSpPr>
          <p:nvPr>
            <p:ph type="body" sz="quarter" idx="13" hasCustomPrompt="1"/>
          </p:nvPr>
        </p:nvSpPr>
        <p:spPr>
          <a:xfrm>
            <a:off x="566400" y="1327150"/>
            <a:ext cx="5529601" cy="4570342"/>
          </a:xfrm>
        </p:spPr>
        <p:txBody>
          <a:bodyPr anchor="t" anchorCtr="0">
            <a:noAutofit/>
          </a:bodyPr>
          <a:lstStyle>
            <a:lvl1pPr>
              <a:lnSpc>
                <a:spcPct val="90000"/>
              </a:lnSpc>
              <a:spcBef>
                <a:spcPts val="0"/>
              </a:spcBef>
              <a:defRPr sz="3200">
                <a:solidFill>
                  <a:schemeClr val="tx1"/>
                </a:solidFill>
                <a:latin typeface="+mj-lt"/>
              </a:defRPr>
            </a:lvl1pPr>
            <a:lvl2pPr marL="0" indent="0">
              <a:lnSpc>
                <a:spcPct val="100000"/>
              </a:lnSpc>
              <a:spcBef>
                <a:spcPts val="1200"/>
              </a:spcBef>
              <a:buFontTx/>
              <a:buNone/>
              <a:defRPr sz="2200">
                <a:solidFill>
                  <a:schemeClr val="tx1"/>
                </a:solidFill>
              </a:defRPr>
            </a:lvl2pPr>
            <a:lvl3pPr marL="0" indent="0">
              <a:lnSpc>
                <a:spcPct val="100000"/>
              </a:lnSpc>
              <a:spcBef>
                <a:spcPts val="0"/>
              </a:spcBef>
              <a:buFontTx/>
              <a:buNone/>
              <a:defRPr sz="2200"/>
            </a:lvl3pPr>
            <a:lvl4pPr marL="0" indent="0">
              <a:lnSpc>
                <a:spcPct val="100000"/>
              </a:lnSpc>
              <a:spcBef>
                <a:spcPts val="0"/>
              </a:spcBef>
              <a:buFontTx/>
              <a:buNone/>
              <a:defRPr sz="2200"/>
            </a:lvl4pPr>
            <a:lvl5pPr>
              <a:lnSpc>
                <a:spcPct val="100000"/>
              </a:lnSpc>
              <a:spcBef>
                <a:spcPts val="0"/>
              </a:spcBef>
              <a:defRPr sz="2200"/>
            </a:lvl5pPr>
          </a:lstStyle>
          <a:p>
            <a:pPr lvl="0"/>
            <a:r>
              <a:rPr lang="en-GB"/>
              <a:t>Divider v5</a:t>
            </a:r>
          </a:p>
          <a:p>
            <a:pPr lvl="1"/>
            <a:r>
              <a:rPr lang="en-GB"/>
              <a:t>Second level &lt;Subheading&gt;</a:t>
            </a:r>
            <a:endParaRPr lang="en-US"/>
          </a:p>
        </p:txBody>
      </p:sp>
      <p:pic>
        <p:nvPicPr>
          <p:cNvPr id="11" name="Picture 10">
            <a:extLst>
              <a:ext uri="{FF2B5EF4-FFF2-40B4-BE49-F238E27FC236}">
                <a16:creationId xmlns:a16="http://schemas.microsoft.com/office/drawing/2014/main" id="{FD67FE20-75F9-4049-A58F-F5994380451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67267" y="6197670"/>
            <a:ext cx="1114576" cy="360000"/>
          </a:xfrm>
          <a:prstGeom prst="rect">
            <a:avLst/>
          </a:prstGeom>
        </p:spPr>
      </p:pic>
      <p:sp>
        <p:nvSpPr>
          <p:cNvPr id="12" name="Picture Placeholder 3">
            <a:extLst>
              <a:ext uri="{FF2B5EF4-FFF2-40B4-BE49-F238E27FC236}">
                <a16:creationId xmlns:a16="http://schemas.microsoft.com/office/drawing/2014/main" id="{E7FD147C-F147-8D4E-BB0B-CCCA9AD249D4}"/>
              </a:ext>
            </a:extLst>
          </p:cNvPr>
          <p:cNvSpPr>
            <a:spLocks noGrp="1"/>
          </p:cNvSpPr>
          <p:nvPr>
            <p:ph type="pic" sz="quarter" idx="10"/>
          </p:nvPr>
        </p:nvSpPr>
        <p:spPr>
          <a:xfrm>
            <a:off x="5575637" y="-1"/>
            <a:ext cx="6616363" cy="6858000"/>
          </a:xfrm>
          <a:custGeom>
            <a:avLst/>
            <a:gdLst>
              <a:gd name="connsiteX0" fmla="*/ 0 w 4962272"/>
              <a:gd name="connsiteY0" fmla="*/ 0 h 6858000"/>
              <a:gd name="connsiteX1" fmla="*/ 4962272 w 4962272"/>
              <a:gd name="connsiteY1" fmla="*/ 0 h 6858000"/>
              <a:gd name="connsiteX2" fmla="*/ 4962272 w 4962272"/>
              <a:gd name="connsiteY2" fmla="*/ 6858000 h 6858000"/>
              <a:gd name="connsiteX3" fmla="*/ 0 w 4962272"/>
              <a:gd name="connsiteY3" fmla="*/ 6858000 h 6858000"/>
              <a:gd name="connsiteX4" fmla="*/ 0 w 4962272"/>
              <a:gd name="connsiteY4" fmla="*/ 6857849 h 6858000"/>
              <a:gd name="connsiteX5" fmla="*/ 390316 w 4962272"/>
              <a:gd name="connsiteY5" fmla="*/ 6857849 h 6858000"/>
              <a:gd name="connsiteX6" fmla="*/ 0 w 4962272"/>
              <a:gd name="connsiteY6" fmla="*/ 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2272" h="6858000">
                <a:moveTo>
                  <a:pt x="0" y="0"/>
                </a:moveTo>
                <a:lnTo>
                  <a:pt x="4962272" y="0"/>
                </a:lnTo>
                <a:lnTo>
                  <a:pt x="4962272" y="6858000"/>
                </a:lnTo>
                <a:lnTo>
                  <a:pt x="0" y="6858000"/>
                </a:lnTo>
                <a:lnTo>
                  <a:pt x="0" y="6857849"/>
                </a:lnTo>
                <a:cubicBezTo>
                  <a:pt x="390316" y="6857849"/>
                  <a:pt x="390316" y="6857849"/>
                  <a:pt x="390316" y="6857849"/>
                </a:cubicBezTo>
                <a:cubicBezTo>
                  <a:pt x="971066" y="4752854"/>
                  <a:pt x="837914" y="2400355"/>
                  <a:pt x="0" y="2"/>
                </a:cubicBezTo>
                <a:close/>
              </a:path>
            </a:pathLst>
          </a:custGeom>
        </p:spPr>
        <p:txBody>
          <a:bodyPr wrap="square" bIns="720000" anchor="ctr" anchorCtr="1">
            <a:noAutofit/>
          </a:bodyPr>
          <a:lstStyle>
            <a:lvl1pPr>
              <a:defRPr b="0"/>
            </a:lvl1pPr>
          </a:lstStyle>
          <a:p>
            <a:r>
              <a:rPr lang="en-US" dirty="0"/>
              <a:t>Click icon to add picture</a:t>
            </a:r>
          </a:p>
        </p:txBody>
      </p:sp>
    </p:spTree>
    <p:extLst>
      <p:ext uri="{BB962C8B-B14F-4D97-AF65-F5344CB8AC3E}">
        <p14:creationId xmlns:p14="http://schemas.microsoft.com/office/powerpoint/2010/main" val="3808224419"/>
      </p:ext>
    </p:extLst>
  </p:cSld>
  <p:clrMapOvr>
    <a:masterClrMapping/>
  </p:clrMapOvr>
  <p:extLst>
    <p:ext uri="{DCECCB84-F9BA-43D5-87BE-67443E8EF086}">
      <p15:sldGuideLst xmlns:p15="http://schemas.microsoft.com/office/powerpoint/2012/main">
        <p15:guide id="1" orient="horz" pos="83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68CB61-AC41-5443-B690-B77C7E06B25D}"/>
              </a:ext>
            </a:extLst>
          </p:cNvPr>
          <p:cNvSpPr>
            <a:spLocks noGrp="1"/>
          </p:cNvSpPr>
          <p:nvPr>
            <p:ph type="title"/>
          </p:nvPr>
        </p:nvSpPr>
        <p:spPr>
          <a:xfrm>
            <a:off x="512956" y="1"/>
            <a:ext cx="11108473" cy="1695332"/>
          </a:xfrm>
          <a:prstGeom prst="rect">
            <a:avLst/>
          </a:prstGeom>
        </p:spPr>
        <p:txBody>
          <a:bodyPr vert="horz" wrap="square" lIns="0" tIns="0" rIns="0" bIns="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3656C14-B6E6-7646-9AD5-23C7C93BD7B4}"/>
              </a:ext>
            </a:extLst>
          </p:cNvPr>
          <p:cNvSpPr>
            <a:spLocks noGrp="1"/>
          </p:cNvSpPr>
          <p:nvPr>
            <p:ph type="body" idx="1"/>
          </p:nvPr>
        </p:nvSpPr>
        <p:spPr>
          <a:xfrm>
            <a:off x="512956" y="1695332"/>
            <a:ext cx="11108473" cy="4280166"/>
          </a:xfrm>
          <a:prstGeom prst="rect">
            <a:avLst/>
          </a:prstGeom>
        </p:spPr>
        <p:txBody>
          <a:bodyPr vert="horz" wrap="square"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912A9523-CA70-4645-A162-2E52F8C4254D}"/>
              </a:ext>
              <a:ext uri="{C183D7F6-B498-43B3-948B-1728B52AA6E4}">
                <adec:decorative xmlns:adec="http://schemas.microsoft.com/office/drawing/2017/decorative" val="1"/>
              </a:ext>
            </a:extLst>
          </p:cNvPr>
          <p:cNvPicPr>
            <a:picLocks noChangeAspect="1"/>
          </p:cNvPicPr>
          <p:nvPr userDrawn="1"/>
        </p:nvPicPr>
        <p:blipFill>
          <a:blip r:embed="rId7"/>
          <a:stretch>
            <a:fillRect/>
          </a:stretch>
        </p:blipFill>
        <p:spPr>
          <a:xfrm>
            <a:off x="512956" y="6247732"/>
            <a:ext cx="827573" cy="356400"/>
          </a:xfrm>
          <a:prstGeom prst="rect">
            <a:avLst/>
          </a:prstGeom>
        </p:spPr>
      </p:pic>
    </p:spTree>
    <p:extLst>
      <p:ext uri="{BB962C8B-B14F-4D97-AF65-F5344CB8AC3E}">
        <p14:creationId xmlns:p14="http://schemas.microsoft.com/office/powerpoint/2010/main" val="4020751806"/>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8" r:id="rId3"/>
    <p:sldLayoutId id="2147483651" r:id="rId4"/>
    <p:sldLayoutId id="2147483659" r:id="rId5"/>
  </p:sldLayoutIdLst>
  <p:txStyles>
    <p:titleStyle>
      <a:lvl1pPr algn="l" defTabSz="914400" rtl="0" eaLnBrk="1" latinLnBrk="0" hangingPunct="1">
        <a:lnSpc>
          <a:spcPct val="80000"/>
        </a:lnSpc>
        <a:spcBef>
          <a:spcPct val="0"/>
        </a:spcBef>
        <a:buNone/>
        <a:defRPr sz="4400" b="1" kern="1200">
          <a:solidFill>
            <a:schemeClr val="tx2"/>
          </a:solidFill>
          <a:latin typeface="+mj-lt"/>
          <a:ea typeface="+mj-ea"/>
          <a:cs typeface="+mj-cs"/>
        </a:defRPr>
      </a:lvl1pPr>
    </p:titleStyle>
    <p:bodyStyle>
      <a:lvl1pPr marL="0" indent="0" algn="l" defTabSz="914400" rtl="0" eaLnBrk="1" latinLnBrk="0" hangingPunct="1">
        <a:lnSpc>
          <a:spcPct val="90000"/>
        </a:lnSpc>
        <a:spcBef>
          <a:spcPts val="1000"/>
        </a:spcBef>
        <a:spcAft>
          <a:spcPts val="1000"/>
        </a:spcAft>
        <a:buFont typeface="Arial" panose="020B0604020202020204" pitchFamily="34" charset="0"/>
        <a:buNone/>
        <a:defRPr sz="3000" b="1" kern="1200">
          <a:solidFill>
            <a:schemeClr val="tx2"/>
          </a:solidFill>
          <a:latin typeface="+mj-lt"/>
          <a:ea typeface="+mn-ea"/>
          <a:cs typeface="+mn-cs"/>
        </a:defRPr>
      </a:lvl1pPr>
      <a:lvl2pPr marL="685800" indent="-228600" algn="l" defTabSz="914400" rtl="0" eaLnBrk="1" latinLnBrk="0" hangingPunct="1">
        <a:lnSpc>
          <a:spcPct val="90000"/>
        </a:lnSpc>
        <a:spcBef>
          <a:spcPts val="500"/>
        </a:spcBef>
        <a:spcAft>
          <a:spcPts val="1000"/>
        </a:spcAft>
        <a:buFont typeface="Arial" panose="020B0604020202020204" pitchFamily="34" charset="0"/>
        <a:buChar char="•"/>
        <a:defRPr sz="26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spcAft>
          <a:spcPts val="1000"/>
        </a:spcAft>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spcAft>
          <a:spcPts val="1000"/>
        </a:spcAft>
        <a:buFont typeface="Arial" panose="020B0604020202020204" pitchFamily="34" charset="0"/>
        <a:buChar char="•"/>
        <a:defRPr sz="22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spcAft>
          <a:spcPts val="1000"/>
        </a:spcAft>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mailto:Andrea.Gordon@guidedog.org.uk"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image" Target="../media/image4.jpeg"/><Relationship Id="rId4" Type="http://schemas.openxmlformats.org/officeDocument/2006/relationships/hyperlink" Target="mailto:Cath.Lewis@guidedogs.org.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440CE-37DC-6C43-4F10-74E750280AD3}"/>
              </a:ext>
            </a:extLst>
          </p:cNvPr>
          <p:cNvSpPr>
            <a:spLocks noGrp="1"/>
          </p:cNvSpPr>
          <p:nvPr>
            <p:ph type="ctrTitle"/>
          </p:nvPr>
        </p:nvSpPr>
        <p:spPr/>
        <p:txBody>
          <a:bodyPr>
            <a:normAutofit/>
          </a:bodyPr>
          <a:lstStyle/>
          <a:p>
            <a:r>
              <a:rPr lang="en-GB" dirty="0"/>
              <a:t>Habilitation – skills for learning and life </a:t>
            </a:r>
          </a:p>
        </p:txBody>
      </p:sp>
      <p:sp>
        <p:nvSpPr>
          <p:cNvPr id="3" name="Subtitle 2">
            <a:extLst>
              <a:ext uri="{FF2B5EF4-FFF2-40B4-BE49-F238E27FC236}">
                <a16:creationId xmlns:a16="http://schemas.microsoft.com/office/drawing/2014/main" id="{5B1DB68C-3571-64D9-111B-33F0EBCEE84D}"/>
              </a:ext>
            </a:extLst>
          </p:cNvPr>
          <p:cNvSpPr>
            <a:spLocks noGrp="1"/>
          </p:cNvSpPr>
          <p:nvPr>
            <p:ph type="subTitle" idx="1"/>
          </p:nvPr>
        </p:nvSpPr>
        <p:spPr/>
        <p:txBody>
          <a:bodyPr/>
          <a:lstStyle/>
          <a:p>
            <a:r>
              <a:rPr lang="en-GB" dirty="0"/>
              <a:t>Andrea Gordon – external affairs manager Cymru</a:t>
            </a:r>
          </a:p>
          <a:p>
            <a:r>
              <a:rPr lang="en-GB" dirty="0"/>
              <a:t>Cath Lewis – policy and campaigns manager Cymru</a:t>
            </a:r>
          </a:p>
        </p:txBody>
      </p:sp>
    </p:spTree>
    <p:extLst>
      <p:ext uri="{BB962C8B-B14F-4D97-AF65-F5344CB8AC3E}">
        <p14:creationId xmlns:p14="http://schemas.microsoft.com/office/powerpoint/2010/main" val="1760187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EE616-81BC-A33D-F6E8-C35710965069}"/>
              </a:ext>
            </a:extLst>
          </p:cNvPr>
          <p:cNvSpPr>
            <a:spLocks noGrp="1"/>
          </p:cNvSpPr>
          <p:nvPr>
            <p:ph type="title"/>
          </p:nvPr>
        </p:nvSpPr>
        <p:spPr>
          <a:xfrm>
            <a:off x="512956" y="76201"/>
            <a:ext cx="11108473" cy="365234"/>
          </a:xfrm>
        </p:spPr>
        <p:txBody>
          <a:bodyPr>
            <a:normAutofit fontScale="90000"/>
          </a:bodyPr>
          <a:lstStyle/>
          <a:p>
            <a:br>
              <a:rPr lang="en-GB" dirty="0"/>
            </a:br>
            <a:endParaRPr lang="en-GB" dirty="0"/>
          </a:p>
        </p:txBody>
      </p:sp>
      <p:sp>
        <p:nvSpPr>
          <p:cNvPr id="3" name="Content Placeholder 2">
            <a:extLst>
              <a:ext uri="{FF2B5EF4-FFF2-40B4-BE49-F238E27FC236}">
                <a16:creationId xmlns:a16="http://schemas.microsoft.com/office/drawing/2014/main" id="{227B631F-CB41-E182-7313-30FB0FB26520}"/>
              </a:ext>
            </a:extLst>
          </p:cNvPr>
          <p:cNvSpPr>
            <a:spLocks noGrp="1"/>
          </p:cNvSpPr>
          <p:nvPr>
            <p:ph idx="1"/>
          </p:nvPr>
        </p:nvSpPr>
        <p:spPr>
          <a:xfrm>
            <a:off x="512956" y="-241738"/>
            <a:ext cx="11108473" cy="6936828"/>
          </a:xfrm>
        </p:spPr>
        <p:txBody>
          <a:bodyPr/>
          <a:lstStyle/>
          <a:p>
            <a:r>
              <a:rPr lang="en-GB" sz="1800" dirty="0">
                <a:effectLst/>
                <a:latin typeface="Trebuchet MS" panose="020B0603020202020204" pitchFamily="34" charset="0"/>
                <a:ea typeface="Calibri" panose="020F0502020204030204" pitchFamily="34" charset="0"/>
                <a:cs typeface="Times New Roman" panose="02020603050405020304" pitchFamily="18" charset="0"/>
              </a:rPr>
              <a:t> </a:t>
            </a:r>
            <a:endParaRPr lang="en-GB" sz="2400" b="0" dirty="0">
              <a:effectLst/>
              <a:latin typeface="Aptos" panose="020B0004020202020204" pitchFamily="34" charset="0"/>
              <a:ea typeface="Calibri" panose="020F0502020204030204" pitchFamily="34" charset="0"/>
              <a:cs typeface="Aptos" panose="020B0004020202020204" pitchFamily="34" charset="0"/>
            </a:endParaRPr>
          </a:p>
          <a:p>
            <a:r>
              <a:rPr lang="en-GB" sz="4400" b="0" dirty="0">
                <a:effectLst/>
                <a:latin typeface="+mn-lt"/>
                <a:ea typeface="Calibri" panose="020F0502020204030204" pitchFamily="34" charset="0"/>
                <a:cs typeface="Times New Roman" panose="02020603050405020304" pitchFamily="18" charset="0"/>
              </a:rPr>
              <a:t>Harry Continued </a:t>
            </a:r>
          </a:p>
          <a:p>
            <a:r>
              <a:rPr lang="en-GB" sz="3200" b="0" dirty="0">
                <a:effectLst/>
                <a:latin typeface="+mn-lt"/>
                <a:ea typeface="Calibri" panose="020F0502020204030204" pitchFamily="34" charset="0"/>
                <a:cs typeface="Times New Roman" panose="02020603050405020304" pitchFamily="18" charset="0"/>
              </a:rPr>
              <a:t>The cane gives Harry the confidence in busier places</a:t>
            </a:r>
          </a:p>
          <a:p>
            <a:r>
              <a:rPr lang="en-GB" sz="3200" b="0" dirty="0">
                <a:effectLst/>
                <a:latin typeface="Trebuchet MS" panose="020B0603020202020204" pitchFamily="34" charset="0"/>
                <a:ea typeface="Calibri" panose="020F0502020204030204" pitchFamily="34" charset="0"/>
                <a:cs typeface="Times New Roman" panose="02020603050405020304" pitchFamily="18" charset="0"/>
              </a:rPr>
              <a:t>He now gets buses into town alone. The </a:t>
            </a:r>
            <a:r>
              <a:rPr lang="en-GB" sz="3200" b="0" dirty="0">
                <a:latin typeface="Trebuchet MS" panose="020B0603020202020204" pitchFamily="34" charset="0"/>
                <a:ea typeface="Calibri" panose="020F0502020204030204" pitchFamily="34" charset="0"/>
                <a:cs typeface="Times New Roman" panose="02020603050405020304" pitchFamily="18" charset="0"/>
              </a:rPr>
              <a:t>c</a:t>
            </a:r>
            <a:r>
              <a:rPr lang="en-GB" sz="3200" b="0" dirty="0">
                <a:effectLst/>
                <a:latin typeface="Trebuchet MS" panose="020B0603020202020204" pitchFamily="34" charset="0"/>
                <a:ea typeface="Calibri" panose="020F0502020204030204" pitchFamily="34" charset="0"/>
                <a:cs typeface="Times New Roman" panose="02020603050405020304" pitchFamily="18" charset="0"/>
              </a:rPr>
              <a:t>ane alerts driver that he needs more time if struggling to pay or find a seat</a:t>
            </a:r>
            <a:endParaRPr lang="en-GB" sz="3200" b="0" dirty="0">
              <a:effectLst/>
              <a:latin typeface="+mn-lt"/>
              <a:ea typeface="Calibri" panose="020F0502020204030204" pitchFamily="34" charset="0"/>
              <a:cs typeface="Aptos" panose="020B0004020202020204" pitchFamily="34" charset="0"/>
            </a:endParaRPr>
          </a:p>
          <a:p>
            <a:r>
              <a:rPr lang="en-GB" sz="3200" b="0" dirty="0">
                <a:effectLst/>
                <a:latin typeface="+mn-lt"/>
                <a:ea typeface="Calibri" panose="020F0502020204030204" pitchFamily="34" charset="0"/>
                <a:cs typeface="Times New Roman" panose="02020603050405020304" pitchFamily="18" charset="0"/>
              </a:rPr>
              <a:t>School is more aware of needs and provides </a:t>
            </a:r>
            <a:r>
              <a:rPr lang="en-GB" sz="3200" b="0" dirty="0">
                <a:latin typeface="+mn-lt"/>
                <a:ea typeface="Calibri" panose="020F0502020204030204" pitchFamily="34" charset="0"/>
                <a:cs typeface="Times New Roman" panose="02020603050405020304" pitchFamily="18" charset="0"/>
              </a:rPr>
              <a:t>right support. He passed </a:t>
            </a:r>
            <a:r>
              <a:rPr lang="en-GB" sz="3200" b="0" dirty="0">
                <a:effectLst/>
                <a:latin typeface="+mn-lt"/>
                <a:ea typeface="Calibri" panose="020F0502020204030204" pitchFamily="34" charset="0"/>
                <a:cs typeface="Times New Roman" panose="02020603050405020304" pitchFamily="18" charset="0"/>
              </a:rPr>
              <a:t>GCSES, now taking History, Geography and Philosophy at A level and plans to entre further education </a:t>
            </a:r>
          </a:p>
          <a:p>
            <a:r>
              <a:rPr lang="en-GB" sz="3200" b="0" dirty="0">
                <a:latin typeface="+mn-lt"/>
                <a:ea typeface="Calibri" panose="020F0502020204030204" pitchFamily="34" charset="0"/>
                <a:cs typeface="Times New Roman" panose="02020603050405020304" pitchFamily="18" charset="0"/>
              </a:rPr>
              <a:t>Harry</a:t>
            </a:r>
            <a:r>
              <a:rPr lang="en-GB" sz="3200" b="0" dirty="0">
                <a:effectLst/>
                <a:latin typeface="+mn-lt"/>
                <a:ea typeface="Calibri" panose="020F0502020204030204" pitchFamily="34" charset="0"/>
                <a:cs typeface="Times New Roman" panose="02020603050405020304" pitchFamily="18" charset="0"/>
              </a:rPr>
              <a:t> is now so much happier, He goes to school independently and walks to and from town</a:t>
            </a:r>
          </a:p>
          <a:p>
            <a:r>
              <a:rPr lang="en-GB" sz="3200" b="0" dirty="0">
                <a:latin typeface="+mn-lt"/>
                <a:ea typeface="Calibri" panose="020F0502020204030204" pitchFamily="34" charset="0"/>
                <a:cs typeface="Times New Roman" panose="02020603050405020304" pitchFamily="18" charset="0"/>
              </a:rPr>
              <a:t>He </a:t>
            </a:r>
            <a:r>
              <a:rPr lang="en-GB" sz="3200" b="0" dirty="0">
                <a:effectLst/>
                <a:latin typeface="+mn-lt"/>
                <a:ea typeface="Calibri" panose="020F0502020204030204" pitchFamily="34" charset="0"/>
                <a:cs typeface="Times New Roman" panose="02020603050405020304" pitchFamily="18" charset="0"/>
              </a:rPr>
              <a:t>is socialising more</a:t>
            </a:r>
            <a:r>
              <a:rPr lang="en-GB" sz="3200" b="0" dirty="0">
                <a:latin typeface="+mn-lt"/>
                <a:ea typeface="Calibri" panose="020F0502020204030204" pitchFamily="34" charset="0"/>
                <a:cs typeface="Times New Roman" panose="02020603050405020304" pitchFamily="18" charset="0"/>
              </a:rPr>
              <a:t> and has made</a:t>
            </a:r>
            <a:r>
              <a:rPr lang="en-GB" sz="3200" b="0" dirty="0">
                <a:effectLst/>
                <a:latin typeface="+mn-lt"/>
                <a:ea typeface="Calibri" panose="020F0502020204030204" pitchFamily="34" charset="0"/>
                <a:cs typeface="Times New Roman" panose="02020603050405020304" pitchFamily="18" charset="0"/>
              </a:rPr>
              <a:t> new friends</a:t>
            </a:r>
            <a:endParaRPr lang="en-GB" sz="3200" b="0" dirty="0">
              <a:effectLst/>
              <a:latin typeface="+mn-lt"/>
              <a:ea typeface="Calibri" panose="020F0502020204030204" pitchFamily="34" charset="0"/>
              <a:cs typeface="Aptos" panose="020B0004020202020204" pitchFamily="34" charset="0"/>
            </a:endParaRPr>
          </a:p>
          <a:p>
            <a:r>
              <a:rPr lang="en-GB" sz="2400" b="0" dirty="0">
                <a:effectLst/>
                <a:latin typeface="+mn-lt"/>
                <a:ea typeface="Calibri" panose="020F0502020204030204" pitchFamily="34" charset="0"/>
                <a:cs typeface="Times New Roman" panose="02020603050405020304" pitchFamily="18" charset="0"/>
              </a:rPr>
              <a:t> </a:t>
            </a:r>
            <a:endParaRPr lang="en-GB" sz="2400" b="0" dirty="0">
              <a:effectLst/>
              <a:latin typeface="+mn-lt"/>
              <a:ea typeface="Calibri" panose="020F0502020204030204" pitchFamily="34" charset="0"/>
              <a:cs typeface="Aptos" panose="020B0004020202020204" pitchFamily="34" charset="0"/>
            </a:endParaRPr>
          </a:p>
          <a:p>
            <a:endParaRPr lang="en-GB" sz="1800" dirty="0">
              <a:effectLst/>
              <a:latin typeface="Aptos" panose="020B0004020202020204" pitchFamily="34" charset="0"/>
              <a:ea typeface="Calibri" panose="020F0502020204030204" pitchFamily="34" charset="0"/>
              <a:cs typeface="Aptos" panose="020B0004020202020204" pitchFamily="34" charset="0"/>
            </a:endParaRPr>
          </a:p>
          <a:p>
            <a:endParaRPr lang="en-GB" sz="2400" b="0" dirty="0">
              <a:effectLst/>
              <a:latin typeface="Trebuchet MS" panose="020B0603020202020204" pitchFamily="34" charset="0"/>
              <a:ea typeface="Calibri" panose="020F0502020204030204" pitchFamily="34" charset="0"/>
              <a:cs typeface="Times New Roman" panose="02020603050405020304" pitchFamily="18" charset="0"/>
            </a:endParaRPr>
          </a:p>
          <a:p>
            <a:endParaRPr lang="en-GB" sz="2400" b="0" dirty="0">
              <a:effectLst/>
              <a:latin typeface="Aptos" panose="020B0004020202020204" pitchFamily="34" charset="0"/>
              <a:ea typeface="Calibri" panose="020F0502020204030204" pitchFamily="34" charset="0"/>
              <a:cs typeface="Aptos" panose="020B0004020202020204" pitchFamily="34" charset="0"/>
            </a:endParaRPr>
          </a:p>
          <a:p>
            <a:endParaRPr lang="en-GB" dirty="0"/>
          </a:p>
        </p:txBody>
      </p:sp>
    </p:spTree>
    <p:extLst>
      <p:ext uri="{BB962C8B-B14F-4D97-AF65-F5344CB8AC3E}">
        <p14:creationId xmlns:p14="http://schemas.microsoft.com/office/powerpoint/2010/main" val="2350681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A2123-5C07-42AD-896D-89C71263B982}"/>
              </a:ext>
            </a:extLst>
          </p:cNvPr>
          <p:cNvSpPr>
            <a:spLocks noGrp="1"/>
          </p:cNvSpPr>
          <p:nvPr>
            <p:ph type="title"/>
          </p:nvPr>
        </p:nvSpPr>
        <p:spPr>
          <a:xfrm>
            <a:off x="512956" y="76201"/>
            <a:ext cx="11108473" cy="554420"/>
          </a:xfrm>
        </p:spPr>
        <p:txBody>
          <a:bodyPr>
            <a:noAutofit/>
          </a:bodyPr>
          <a:lstStyle/>
          <a:p>
            <a:br>
              <a:rPr lang="en-GB" dirty="0"/>
            </a:br>
            <a:r>
              <a:rPr lang="en-GB" dirty="0"/>
              <a:t>Statement from Harry’s family</a:t>
            </a:r>
          </a:p>
        </p:txBody>
      </p:sp>
      <p:sp>
        <p:nvSpPr>
          <p:cNvPr id="3" name="Content Placeholder 2">
            <a:extLst>
              <a:ext uri="{FF2B5EF4-FFF2-40B4-BE49-F238E27FC236}">
                <a16:creationId xmlns:a16="http://schemas.microsoft.com/office/drawing/2014/main" id="{7F43A441-500E-ABC0-4020-1DF4B3455BC1}"/>
              </a:ext>
            </a:extLst>
          </p:cNvPr>
          <p:cNvSpPr>
            <a:spLocks noGrp="1"/>
          </p:cNvSpPr>
          <p:nvPr>
            <p:ph idx="1"/>
          </p:nvPr>
        </p:nvSpPr>
        <p:spPr>
          <a:xfrm>
            <a:off x="512956" y="472965"/>
            <a:ext cx="11108473" cy="6308833"/>
          </a:xfrm>
        </p:spPr>
        <p:txBody>
          <a:bodyPr/>
          <a:lstStyle/>
          <a:p>
            <a:endParaRPr lang="en-GB" sz="2400" b="0" dirty="0">
              <a:effectLst/>
              <a:latin typeface="+mn-lt"/>
              <a:ea typeface="Calibri" panose="020F0502020204030204" pitchFamily="34" charset="0"/>
              <a:cs typeface="Times New Roman" panose="02020603050405020304" pitchFamily="18" charset="0"/>
            </a:endParaRPr>
          </a:p>
          <a:p>
            <a:r>
              <a:rPr lang="en-GB" sz="3200" b="0" i="1" dirty="0">
                <a:effectLst/>
                <a:latin typeface="+mn-lt"/>
                <a:ea typeface="Calibri" panose="020F0502020204030204" pitchFamily="34" charset="0"/>
                <a:cs typeface="Times New Roman" panose="02020603050405020304" pitchFamily="18" charset="0"/>
              </a:rPr>
              <a:t>“Having Habilitation support both at home and at school has been so helpful for Harry and for us as a family. </a:t>
            </a:r>
            <a:r>
              <a:rPr lang="en-GB" sz="3200" b="0" i="1" dirty="0">
                <a:latin typeface="+mn-lt"/>
                <a:ea typeface="Calibri" panose="020F0502020204030204" pitchFamily="34" charset="0"/>
                <a:cs typeface="Times New Roman" panose="02020603050405020304" pitchFamily="18" charset="0"/>
              </a:rPr>
              <a:t>Harry</a:t>
            </a:r>
            <a:r>
              <a:rPr lang="en-GB" sz="3200" b="0" i="1" dirty="0">
                <a:effectLst/>
                <a:latin typeface="+mn-lt"/>
                <a:ea typeface="Calibri" panose="020F0502020204030204" pitchFamily="34" charset="0"/>
                <a:cs typeface="Times New Roman" panose="02020603050405020304" pitchFamily="18" charset="0"/>
              </a:rPr>
              <a:t> soon realised he wasn’t on his own and enjoyed learning strategies and learning about the equipment available to him. It’s also given him the confidence to explain to others and speak up for himself.</a:t>
            </a:r>
          </a:p>
          <a:p>
            <a:r>
              <a:rPr lang="en-GB" sz="3200" b="0" i="1" dirty="0">
                <a:effectLst/>
                <a:latin typeface="+mn-lt"/>
                <a:ea typeface="Calibri" panose="020F0502020204030204" pitchFamily="34" charset="0"/>
                <a:cs typeface="Times New Roman" panose="02020603050405020304" pitchFamily="18" charset="0"/>
              </a:rPr>
              <a:t> As a parent, it’s given me the confidence to encourage him to be more independent and when I need to step back to ensure that happens. Kate has really got to know us and developed a lovely supportive relationship with the family. We are very grateful for the difference you have made!”</a:t>
            </a:r>
            <a:endParaRPr lang="en-GB" sz="3200" b="0" i="1" dirty="0">
              <a:effectLst/>
              <a:latin typeface="+mn-lt"/>
              <a:ea typeface="Calibri" panose="020F0502020204030204" pitchFamily="34" charset="0"/>
              <a:cs typeface="Aptos" panose="020B0004020202020204" pitchFamily="34" charset="0"/>
            </a:endParaRPr>
          </a:p>
          <a:p>
            <a:endParaRPr lang="en-GB" sz="3200" b="0" i="1"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8139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A63EE-5A3F-4EA2-E9DA-25A0F6DC8C6C}"/>
              </a:ext>
            </a:extLst>
          </p:cNvPr>
          <p:cNvSpPr>
            <a:spLocks noGrp="1"/>
          </p:cNvSpPr>
          <p:nvPr>
            <p:ph type="title"/>
          </p:nvPr>
        </p:nvSpPr>
        <p:spPr>
          <a:xfrm>
            <a:off x="512956" y="76200"/>
            <a:ext cx="11108473" cy="1111469"/>
          </a:xfrm>
        </p:spPr>
        <p:txBody>
          <a:bodyPr/>
          <a:lstStyle/>
          <a:p>
            <a:r>
              <a:rPr lang="en-GB" dirty="0"/>
              <a:t>We call on Welsh Government to:</a:t>
            </a:r>
          </a:p>
        </p:txBody>
      </p:sp>
      <p:sp>
        <p:nvSpPr>
          <p:cNvPr id="3" name="Content Placeholder 2">
            <a:extLst>
              <a:ext uri="{FF2B5EF4-FFF2-40B4-BE49-F238E27FC236}">
                <a16:creationId xmlns:a16="http://schemas.microsoft.com/office/drawing/2014/main" id="{B6E383BF-8B2E-1B6E-C48B-BA963FC4A0E2}"/>
              </a:ext>
            </a:extLst>
          </p:cNvPr>
          <p:cNvSpPr>
            <a:spLocks noGrp="1"/>
          </p:cNvSpPr>
          <p:nvPr>
            <p:ph idx="1"/>
          </p:nvPr>
        </p:nvSpPr>
        <p:spPr>
          <a:xfrm>
            <a:off x="512956" y="746235"/>
            <a:ext cx="11108473" cy="5229264"/>
          </a:xfrm>
        </p:spPr>
        <p:txBody>
          <a:bodyPr/>
          <a:lstStyle/>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 </a:t>
            </a:r>
          </a:p>
          <a:p>
            <a:pPr marL="342900" lvl="0" indent="-342900">
              <a:spcAft>
                <a:spcPts val="600"/>
              </a:spcAft>
              <a:buFont typeface="Symbol" panose="05050102010706020507" pitchFamily="18" charset="2"/>
              <a:buChar char=""/>
            </a:pPr>
            <a:r>
              <a:rPr lang="en-GB" sz="3200" b="0" dirty="0">
                <a:effectLst/>
                <a:latin typeface="Arial" panose="020B0604020202020204" pitchFamily="34" charset="0"/>
                <a:ea typeface="Times New Roman" panose="02020603050405020304" pitchFamily="18" charset="0"/>
                <a:cs typeface="Times New Roman" panose="02020603050405020304" pitchFamily="18" charset="0"/>
              </a:rPr>
              <a:t>Provide funding for LA to develop effective VI team structures </a:t>
            </a:r>
            <a:r>
              <a:rPr lang="en-GB" sz="3200" b="0" dirty="0">
                <a:latin typeface="Arial" panose="020B0604020202020204" pitchFamily="34" charset="0"/>
                <a:ea typeface="Times New Roman" panose="02020603050405020304" pitchFamily="18" charset="0"/>
                <a:cs typeface="Times New Roman" panose="02020603050405020304" pitchFamily="18" charset="0"/>
              </a:rPr>
              <a:t>and </a:t>
            </a:r>
            <a:r>
              <a:rPr lang="en-GB" sz="3200" b="0" dirty="0">
                <a:effectLst/>
                <a:latin typeface="Arial" panose="020B0604020202020204" pitchFamily="34" charset="0"/>
                <a:ea typeface="Times New Roman" panose="02020603050405020304" pitchFamily="18" charset="0"/>
                <a:cs typeface="Times New Roman" panose="02020603050405020304" pitchFamily="18" charset="0"/>
              </a:rPr>
              <a:t>deliver a consistent level of specialist education services across all of Wales</a:t>
            </a:r>
          </a:p>
          <a:p>
            <a:pPr marL="342900" lvl="0" indent="-342900" fontAlgn="base">
              <a:spcAft>
                <a:spcPts val="600"/>
              </a:spcAft>
              <a:buFont typeface="Symbol" panose="05050102010706020507" pitchFamily="18" charset="2"/>
              <a:buChar char=""/>
            </a:pPr>
            <a:r>
              <a:rPr lang="en-GB" sz="3200" b="0" dirty="0">
                <a:effectLst/>
                <a:latin typeface="Arial" panose="020B0604020202020204" pitchFamily="34" charset="0"/>
                <a:ea typeface="Times New Roman" panose="02020603050405020304" pitchFamily="18" charset="0"/>
                <a:cs typeface="Times New Roman" panose="02020603050405020304" pitchFamily="18" charset="0"/>
              </a:rPr>
              <a:t>Take immediate action to boost the numbers of QTVIs and RQHS</a:t>
            </a:r>
            <a:r>
              <a:rPr lang="en-GB" sz="3200" b="0" dirty="0">
                <a:latin typeface="Arial" panose="020B0604020202020204" pitchFamily="34" charset="0"/>
                <a:ea typeface="Times New Roman" panose="02020603050405020304" pitchFamily="18" charset="0"/>
                <a:cs typeface="Times New Roman" panose="02020603050405020304" pitchFamily="18" charset="0"/>
              </a:rPr>
              <a:t>. </a:t>
            </a:r>
            <a:r>
              <a:rPr lang="en-GB" sz="3200" b="0">
                <a:latin typeface="Arial" panose="020B0604020202020204" pitchFamily="34" charset="0"/>
                <a:ea typeface="Times New Roman" panose="02020603050405020304" pitchFamily="18" charset="0"/>
                <a:cs typeface="Times New Roman" panose="02020603050405020304" pitchFamily="18" charset="0"/>
              </a:rPr>
              <a:t>Develop a </a:t>
            </a:r>
            <a:r>
              <a:rPr lang="en-GB" sz="3200" b="0" dirty="0">
                <a:effectLst/>
                <a:latin typeface="Arial" panose="020B0604020202020204" pitchFamily="34" charset="0"/>
                <a:ea typeface="Times New Roman" panose="02020603050405020304" pitchFamily="18" charset="0"/>
                <a:cs typeface="Times New Roman" panose="02020603050405020304" pitchFamily="18" charset="0"/>
              </a:rPr>
              <a:t>recruitment plan.   </a:t>
            </a:r>
            <a:endParaRPr lang="en-GB" sz="3200" b="0" dirty="0">
              <a:effectLst/>
              <a:latin typeface="Times New Roman" panose="02020603050405020304" pitchFamily="18" charset="0"/>
              <a:ea typeface="Times New Roman" panose="02020603050405020304" pitchFamily="18" charset="0"/>
            </a:endParaRPr>
          </a:p>
          <a:p>
            <a:pPr marL="342900" lvl="0" indent="-342900" fontAlgn="base">
              <a:spcAft>
                <a:spcPts val="600"/>
              </a:spcAft>
              <a:buFont typeface="Symbol" panose="05050102010706020507" pitchFamily="18" charset="2"/>
              <a:buChar char=""/>
            </a:pPr>
            <a:r>
              <a:rPr lang="en-GB" sz="3200" b="0" dirty="0">
                <a:effectLst/>
                <a:latin typeface="Arial" panose="020B0604020202020204" pitchFamily="34" charset="0"/>
                <a:ea typeface="Times New Roman" panose="02020603050405020304" pitchFamily="18" charset="0"/>
                <a:cs typeface="Times New Roman" panose="02020603050405020304" pitchFamily="18" charset="0"/>
              </a:rPr>
              <a:t>Support skills development, and retention of the current workforce through investment in specialist training and career development opportunities. </a:t>
            </a:r>
          </a:p>
          <a:p>
            <a:pPr marL="342900" indent="-342900" fontAlgn="base">
              <a:spcAft>
                <a:spcPts val="600"/>
              </a:spcAft>
              <a:buFont typeface="Symbol" panose="05050102010706020507" pitchFamily="18" charset="2"/>
              <a:buChar char=""/>
            </a:pPr>
            <a:r>
              <a:rPr lang="en-GB" sz="3200" b="0" dirty="0">
                <a:effectLst/>
                <a:latin typeface="Arial" panose="020B0604020202020204" pitchFamily="34" charset="0"/>
                <a:ea typeface="Times New Roman" panose="02020603050405020304" pitchFamily="18" charset="0"/>
                <a:cs typeface="Times New Roman" panose="02020603050405020304" pitchFamily="18" charset="0"/>
              </a:rPr>
              <a:t>Recognise and reference the CFVI in ALN policies, guidance and documentation.  </a:t>
            </a:r>
            <a:r>
              <a:rPr lang="en-GB" sz="2800" b="0" dirty="0">
                <a:effectLst/>
                <a:latin typeface="Arial" panose="020B0604020202020204" pitchFamily="34" charset="0"/>
                <a:ea typeface="Times New Roman" panose="02020603050405020304" pitchFamily="18" charset="0"/>
                <a:cs typeface="Times New Roman" panose="02020603050405020304" pitchFamily="18" charset="0"/>
              </a:rPr>
              <a:t> </a:t>
            </a:r>
          </a:p>
          <a:p>
            <a:pPr marL="342900" lvl="0" indent="-342900" fontAlgn="base">
              <a:spcAft>
                <a:spcPts val="600"/>
              </a:spcAft>
              <a:buFont typeface="Symbol" panose="05050102010706020507" pitchFamily="18" charset="2"/>
              <a:buChar char=""/>
            </a:pPr>
            <a:endParaRPr lang="en-GB" sz="2800" b="0" dirty="0">
              <a:effectLst/>
              <a:latin typeface="Times New Roman" panose="02020603050405020304" pitchFamily="18" charset="0"/>
              <a:ea typeface="Times New Roman" panose="02020603050405020304" pitchFamily="18" charset="0"/>
            </a:endParaRPr>
          </a:p>
          <a:p>
            <a:r>
              <a:rPr lang="en-GB" sz="2800" b="0" dirty="0">
                <a:effectLst/>
                <a:latin typeface="Arial" panose="020B0604020202020204" pitchFamily="34" charset="0"/>
                <a:ea typeface="Times New Roman" panose="02020603050405020304" pitchFamily="18" charset="0"/>
                <a:cs typeface="Times New Roman" panose="02020603050405020304" pitchFamily="18" charset="0"/>
              </a:rPr>
              <a:t> </a:t>
            </a:r>
          </a:p>
          <a:p>
            <a:r>
              <a:rPr lang="en-US" sz="1800" b="0"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921652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2E5DB83-51CD-4D14-A369-B40CF0610237}"/>
              </a:ext>
            </a:extLst>
          </p:cNvPr>
          <p:cNvSpPr>
            <a:spLocks noGrp="1"/>
          </p:cNvSpPr>
          <p:nvPr>
            <p:ph type="body" sz="quarter" idx="13"/>
          </p:nvPr>
        </p:nvSpPr>
        <p:spPr>
          <a:xfrm>
            <a:off x="420415" y="934948"/>
            <a:ext cx="5906814" cy="4962544"/>
          </a:xfrm>
        </p:spPr>
        <p:txBody>
          <a:bodyPr anchor="t">
            <a:normAutofit fontScale="92500" lnSpcReduction="10000"/>
          </a:bodyPr>
          <a:lstStyle/>
          <a:p>
            <a:pPr>
              <a:spcAft>
                <a:spcPts val="600"/>
              </a:spcAft>
            </a:pPr>
            <a:endParaRPr lang="en-GB" sz="4400" dirty="0"/>
          </a:p>
          <a:p>
            <a:pPr>
              <a:spcAft>
                <a:spcPts val="600"/>
              </a:spcAft>
            </a:pPr>
            <a:r>
              <a:rPr lang="en-GB" sz="4400" dirty="0"/>
              <a:t>Thank you for listening</a:t>
            </a:r>
          </a:p>
          <a:p>
            <a:pPr>
              <a:spcAft>
                <a:spcPts val="600"/>
              </a:spcAft>
            </a:pPr>
            <a:endParaRPr lang="en-GB" sz="4400" dirty="0"/>
          </a:p>
          <a:p>
            <a:pPr>
              <a:spcAft>
                <a:spcPts val="600"/>
              </a:spcAft>
            </a:pPr>
            <a:r>
              <a:rPr lang="en-GB" sz="4400" dirty="0" err="1">
                <a:hlinkClick r:id="rId3"/>
              </a:rPr>
              <a:t>Andrea.Gordon@guide</a:t>
            </a:r>
            <a:endParaRPr lang="en-GB" sz="4400" dirty="0">
              <a:hlinkClick r:id="rId3"/>
            </a:endParaRPr>
          </a:p>
          <a:p>
            <a:pPr>
              <a:spcAft>
                <a:spcPts val="600"/>
              </a:spcAft>
            </a:pPr>
            <a:r>
              <a:rPr lang="en-GB" sz="4400" dirty="0">
                <a:hlinkClick r:id="rId3"/>
              </a:rPr>
              <a:t>dogs.org.uk</a:t>
            </a:r>
            <a:endParaRPr lang="en-GB" sz="4400" dirty="0"/>
          </a:p>
          <a:p>
            <a:pPr>
              <a:spcAft>
                <a:spcPts val="600"/>
              </a:spcAft>
            </a:pPr>
            <a:endParaRPr lang="en-GB" sz="4400" dirty="0"/>
          </a:p>
          <a:p>
            <a:pPr>
              <a:spcAft>
                <a:spcPts val="600"/>
              </a:spcAft>
            </a:pPr>
            <a:r>
              <a:rPr lang="en-GB" sz="4400" dirty="0">
                <a:hlinkClick r:id="rId4"/>
              </a:rPr>
              <a:t>Cath.Lewis@guidedogs.org.uk</a:t>
            </a:r>
            <a:endParaRPr lang="en-GB" sz="4400" dirty="0"/>
          </a:p>
          <a:p>
            <a:pPr>
              <a:spcAft>
                <a:spcPts val="600"/>
              </a:spcAft>
            </a:pPr>
            <a:endParaRPr lang="en-GB" sz="4400" dirty="0"/>
          </a:p>
          <a:p>
            <a:pPr>
              <a:spcAft>
                <a:spcPts val="600"/>
              </a:spcAft>
            </a:pPr>
            <a:endParaRPr lang="en-GB" sz="4400" dirty="0"/>
          </a:p>
          <a:p>
            <a:pPr>
              <a:spcAft>
                <a:spcPts val="600"/>
              </a:spcAft>
            </a:pPr>
            <a:endParaRPr lang="en-GB" sz="4400" dirty="0"/>
          </a:p>
          <a:p>
            <a:pPr>
              <a:spcAft>
                <a:spcPts val="600"/>
              </a:spcAft>
            </a:pPr>
            <a:endParaRPr lang="en-GB" sz="4400" dirty="0"/>
          </a:p>
          <a:p>
            <a:pPr>
              <a:spcAft>
                <a:spcPts val="600"/>
              </a:spcAft>
            </a:pPr>
            <a:endParaRPr lang="en-GB" sz="4400" dirty="0"/>
          </a:p>
          <a:p>
            <a:pPr>
              <a:spcAft>
                <a:spcPts val="600"/>
              </a:spcAft>
            </a:pPr>
            <a:endParaRPr lang="en-GB" sz="4400" dirty="0"/>
          </a:p>
          <a:p>
            <a:pPr>
              <a:spcAft>
                <a:spcPts val="600"/>
              </a:spcAft>
            </a:pPr>
            <a:endParaRPr lang="en-GB" sz="4400" dirty="0"/>
          </a:p>
        </p:txBody>
      </p:sp>
      <p:pic>
        <p:nvPicPr>
          <p:cNvPr id="3" name="Picture 2" descr="Text, whiteboard&#10;&#10;Description automatically generated">
            <a:extLst>
              <a:ext uri="{FF2B5EF4-FFF2-40B4-BE49-F238E27FC236}">
                <a16:creationId xmlns:a16="http://schemas.microsoft.com/office/drawing/2014/main" id="{BED446B0-07FE-4DB9-9BF8-839D5CD9514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777800" y="1529188"/>
            <a:ext cx="4732400" cy="4027989"/>
          </a:xfrm>
          <a:prstGeom prst="rect">
            <a:avLst/>
          </a:prstGeom>
          <a:noFill/>
          <a:ln>
            <a:noFill/>
          </a:ln>
        </p:spPr>
      </p:pic>
    </p:spTree>
    <p:extLst>
      <p:ext uri="{BB962C8B-B14F-4D97-AF65-F5344CB8AC3E}">
        <p14:creationId xmlns:p14="http://schemas.microsoft.com/office/powerpoint/2010/main" val="2316144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2DDF8-48F5-1B30-E598-1B5067EC0C88}"/>
              </a:ext>
            </a:extLst>
          </p:cNvPr>
          <p:cNvSpPr>
            <a:spLocks noGrp="1"/>
          </p:cNvSpPr>
          <p:nvPr>
            <p:ph type="title"/>
          </p:nvPr>
        </p:nvSpPr>
        <p:spPr/>
        <p:txBody>
          <a:bodyPr>
            <a:normAutofit fontScale="90000"/>
          </a:bodyPr>
          <a:lstStyle/>
          <a:p>
            <a:br>
              <a:rPr lang="en-GB" sz="4400" b="0" dirty="0"/>
            </a:br>
            <a:br>
              <a:rPr lang="en-GB" sz="5300" b="0" dirty="0"/>
            </a:br>
            <a:r>
              <a:rPr lang="en-GB" sz="5300" b="0" dirty="0"/>
              <a:t>Good morning conference! </a:t>
            </a:r>
            <a:br>
              <a:rPr lang="en-GB" sz="4400" b="0" dirty="0"/>
            </a:br>
            <a:endParaRPr lang="en-GB" dirty="0"/>
          </a:p>
        </p:txBody>
      </p:sp>
      <p:sp>
        <p:nvSpPr>
          <p:cNvPr id="3" name="Content Placeholder 2">
            <a:extLst>
              <a:ext uri="{FF2B5EF4-FFF2-40B4-BE49-F238E27FC236}">
                <a16:creationId xmlns:a16="http://schemas.microsoft.com/office/drawing/2014/main" id="{1A840719-B056-72C8-EAFA-BF76F030AE0B}"/>
              </a:ext>
            </a:extLst>
          </p:cNvPr>
          <p:cNvSpPr>
            <a:spLocks noGrp="1"/>
          </p:cNvSpPr>
          <p:nvPr>
            <p:ph idx="1"/>
          </p:nvPr>
        </p:nvSpPr>
        <p:spPr/>
        <p:txBody>
          <a:bodyPr/>
          <a:lstStyle/>
          <a:p>
            <a:endParaRPr lang="en-GB" dirty="0"/>
          </a:p>
          <a:p>
            <a:r>
              <a:rPr lang="en-GB" sz="3600" b="0" dirty="0"/>
              <a:t>How’s your morning been so far? </a:t>
            </a:r>
          </a:p>
          <a:p>
            <a:endParaRPr lang="en-GB" sz="3600" b="0" dirty="0"/>
          </a:p>
          <a:p>
            <a:r>
              <a:rPr lang="en-GB" sz="3600" b="0" dirty="0"/>
              <a:t>What percentage of a child’s learning is through vision? </a:t>
            </a:r>
          </a:p>
        </p:txBody>
      </p:sp>
    </p:spTree>
    <p:extLst>
      <p:ext uri="{BB962C8B-B14F-4D97-AF65-F5344CB8AC3E}">
        <p14:creationId xmlns:p14="http://schemas.microsoft.com/office/powerpoint/2010/main" val="3008133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35594-190F-C6E8-6EFA-29D655F73C98}"/>
              </a:ext>
            </a:extLst>
          </p:cNvPr>
          <p:cNvSpPr>
            <a:spLocks noGrp="1"/>
          </p:cNvSpPr>
          <p:nvPr>
            <p:ph type="title"/>
          </p:nvPr>
        </p:nvSpPr>
        <p:spPr/>
        <p:txBody>
          <a:bodyPr/>
          <a:lstStyle/>
          <a:p>
            <a:r>
              <a:rPr lang="en-GB" dirty="0"/>
              <a:t>About 80%</a:t>
            </a:r>
          </a:p>
        </p:txBody>
      </p:sp>
      <p:sp>
        <p:nvSpPr>
          <p:cNvPr id="3" name="Content Placeholder 2">
            <a:extLst>
              <a:ext uri="{FF2B5EF4-FFF2-40B4-BE49-F238E27FC236}">
                <a16:creationId xmlns:a16="http://schemas.microsoft.com/office/drawing/2014/main" id="{EB485416-2C90-C5B0-ADB5-9C20F5743173}"/>
              </a:ext>
            </a:extLst>
          </p:cNvPr>
          <p:cNvSpPr>
            <a:spLocks noGrp="1"/>
          </p:cNvSpPr>
          <p:nvPr>
            <p:ph idx="1"/>
          </p:nvPr>
        </p:nvSpPr>
        <p:spPr>
          <a:xfrm>
            <a:off x="512956" y="1397876"/>
            <a:ext cx="11108473" cy="4577622"/>
          </a:xfrm>
        </p:spPr>
        <p:txBody>
          <a:bodyPr/>
          <a:lstStyle/>
          <a:p>
            <a:r>
              <a:rPr lang="en-GB" sz="3200" b="0" dirty="0">
                <a:effectLst/>
                <a:latin typeface="+mn-lt"/>
                <a:ea typeface="Calibri" panose="020F0502020204030204" pitchFamily="34" charset="0"/>
                <a:cs typeface="Times New Roman" panose="02020603050405020304" pitchFamily="18" charset="0"/>
              </a:rPr>
              <a:t>Studies have shown that the key sense for learning and the primary source for sensory information input is vision, and the majority of a child’s early learning is gained through this sense.</a:t>
            </a:r>
          </a:p>
          <a:p>
            <a:r>
              <a:rPr lang="en-US" sz="3200" b="0" dirty="0">
                <a:latin typeface="+mn-lt"/>
              </a:rPr>
              <a:t>Think about the impact this has on a child’s development</a:t>
            </a:r>
          </a:p>
          <a:p>
            <a:r>
              <a:rPr lang="en-US" sz="3200" b="0" dirty="0">
                <a:latin typeface="+mn-lt"/>
              </a:rPr>
              <a:t>A Qualified Habilitation Specialist (QHS) provides much needed support for parents/carers from initial diagnosis, and helps each child reach their full potential by teaching independent mobility and self-help skills.</a:t>
            </a:r>
          </a:p>
          <a:p>
            <a:endParaRPr lang="en-GB" dirty="0"/>
          </a:p>
        </p:txBody>
      </p:sp>
    </p:spTree>
    <p:extLst>
      <p:ext uri="{BB962C8B-B14F-4D97-AF65-F5344CB8AC3E}">
        <p14:creationId xmlns:p14="http://schemas.microsoft.com/office/powerpoint/2010/main" val="2309233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86CB2-D0C9-B625-7971-B8DA39D8A3AB}"/>
              </a:ext>
            </a:extLst>
          </p:cNvPr>
          <p:cNvSpPr>
            <a:spLocks noGrp="1"/>
          </p:cNvSpPr>
          <p:nvPr>
            <p:ph type="title"/>
          </p:nvPr>
        </p:nvSpPr>
        <p:spPr>
          <a:xfrm>
            <a:off x="512956" y="-515006"/>
            <a:ext cx="11108473" cy="2310602"/>
          </a:xfrm>
        </p:spPr>
        <p:txBody>
          <a:bodyPr/>
          <a:lstStyle/>
          <a:p>
            <a:r>
              <a:rPr lang="en-GB" dirty="0"/>
              <a:t>What is habilitation? </a:t>
            </a:r>
          </a:p>
        </p:txBody>
      </p:sp>
      <p:sp>
        <p:nvSpPr>
          <p:cNvPr id="3" name="Content Placeholder 2">
            <a:extLst>
              <a:ext uri="{FF2B5EF4-FFF2-40B4-BE49-F238E27FC236}">
                <a16:creationId xmlns:a16="http://schemas.microsoft.com/office/drawing/2014/main" id="{436F4D46-CE08-D875-F034-707501346750}"/>
              </a:ext>
            </a:extLst>
          </p:cNvPr>
          <p:cNvSpPr>
            <a:spLocks noGrp="1"/>
          </p:cNvSpPr>
          <p:nvPr>
            <p:ph idx="1"/>
          </p:nvPr>
        </p:nvSpPr>
        <p:spPr>
          <a:xfrm>
            <a:off x="241738" y="1114097"/>
            <a:ext cx="11571890" cy="4861401"/>
          </a:xfrm>
        </p:spPr>
        <p:txBody>
          <a:bodyPr/>
          <a:lstStyle/>
          <a:p>
            <a:pPr lvl="0"/>
            <a:r>
              <a:rPr lang="en-US" sz="3200" b="0" dirty="0">
                <a:solidFill>
                  <a:srgbClr val="002060"/>
                </a:solidFill>
              </a:rPr>
              <a:t>The provision of age-appropriate training to encourage and develop a child/young person’s independent skills.</a:t>
            </a:r>
          </a:p>
          <a:p>
            <a:pPr lvl="0"/>
            <a:r>
              <a:rPr lang="en-US" sz="3200" b="0" dirty="0">
                <a:solidFill>
                  <a:srgbClr val="002060"/>
                </a:solidFill>
              </a:rPr>
              <a:t>From birth, or initial diagnosis, a QHS provides the support to parents/guardians to help develop the crucial early (age-appropriate) skills. </a:t>
            </a:r>
          </a:p>
          <a:p>
            <a:pPr lvl="0"/>
            <a:r>
              <a:rPr lang="en-US" sz="3200" b="0" dirty="0">
                <a:solidFill>
                  <a:srgbClr val="002060"/>
                </a:solidFill>
              </a:rPr>
              <a:t>A QHS helps a child learn how to explore the world, developing their confidence and independence. </a:t>
            </a:r>
          </a:p>
          <a:p>
            <a:pPr lvl="0"/>
            <a:r>
              <a:rPr lang="en-GB" sz="3200" b="0" dirty="0">
                <a:solidFill>
                  <a:srgbClr val="001B57"/>
                </a:solidFill>
              </a:rPr>
              <a:t>Enable teens to develop the more advanced social and life skills they need to reach their full potential as adults and live the life they choose. </a:t>
            </a:r>
            <a:endParaRPr lang="en-US" sz="3200" b="0" dirty="0">
              <a:solidFill>
                <a:srgbClr val="001B57"/>
              </a:solidFill>
            </a:endParaRPr>
          </a:p>
          <a:p>
            <a:endParaRPr lang="en-GB" dirty="0"/>
          </a:p>
        </p:txBody>
      </p:sp>
    </p:spTree>
    <p:extLst>
      <p:ext uri="{BB962C8B-B14F-4D97-AF65-F5344CB8AC3E}">
        <p14:creationId xmlns:p14="http://schemas.microsoft.com/office/powerpoint/2010/main" val="692213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FA82C-B9A9-9293-D400-075C3778FFCD}"/>
              </a:ext>
            </a:extLst>
          </p:cNvPr>
          <p:cNvSpPr>
            <a:spLocks noGrp="1"/>
          </p:cNvSpPr>
          <p:nvPr>
            <p:ph type="title"/>
          </p:nvPr>
        </p:nvSpPr>
        <p:spPr>
          <a:xfrm>
            <a:off x="512956" y="76200"/>
            <a:ext cx="11108473" cy="995855"/>
          </a:xfrm>
        </p:spPr>
        <p:txBody>
          <a:bodyPr/>
          <a:lstStyle/>
          <a:p>
            <a:r>
              <a:rPr lang="en-GB" dirty="0"/>
              <a:t>Impact of Vision Impairment on Children</a:t>
            </a:r>
          </a:p>
        </p:txBody>
      </p:sp>
      <p:sp>
        <p:nvSpPr>
          <p:cNvPr id="3" name="Content Placeholder 2">
            <a:extLst>
              <a:ext uri="{FF2B5EF4-FFF2-40B4-BE49-F238E27FC236}">
                <a16:creationId xmlns:a16="http://schemas.microsoft.com/office/drawing/2014/main" id="{49417651-A7E3-345F-1249-72986EA3589D}"/>
              </a:ext>
            </a:extLst>
          </p:cNvPr>
          <p:cNvSpPr>
            <a:spLocks noGrp="1"/>
          </p:cNvSpPr>
          <p:nvPr>
            <p:ph idx="1"/>
          </p:nvPr>
        </p:nvSpPr>
        <p:spPr>
          <a:xfrm>
            <a:off x="283780" y="903891"/>
            <a:ext cx="11676992" cy="5071608"/>
          </a:xfrm>
        </p:spPr>
        <p:txBody>
          <a:bodyPr/>
          <a:lstStyle/>
          <a:p>
            <a:r>
              <a:rPr lang="en-GB" sz="2800" b="0" dirty="0">
                <a:solidFill>
                  <a:srgbClr val="012C5C"/>
                </a:solidFill>
                <a:effectLst/>
                <a:latin typeface="Trebuchet MS" panose="020B0603020202020204" pitchFamily="34" charset="0"/>
                <a:ea typeface="Times New Roman" panose="02020603050405020304" pitchFamily="18" charset="0"/>
                <a:cs typeface="Times New Roman" panose="02020603050405020304" pitchFamily="18" charset="0"/>
              </a:rPr>
              <a:t>Welsh Government indicators show that </a:t>
            </a:r>
            <a:r>
              <a:rPr lang="en-GB" sz="2800" b="0" dirty="0">
                <a:effectLst/>
                <a:latin typeface="Trebuchet MS" panose="020B0603020202020204" pitchFamily="34" charset="0"/>
                <a:ea typeface="Times New Roman" panose="02020603050405020304" pitchFamily="18" charset="0"/>
                <a:cs typeface="Times New Roman" panose="02020603050405020304" pitchFamily="18" charset="0"/>
              </a:rPr>
              <a:t>GCSE results for VI children and their sighted peers display a gap of 26% for pupils achieving Level 2 (equivalent to 5 A* to C) including English/Welsh and maths</a:t>
            </a:r>
          </a:p>
          <a:p>
            <a:r>
              <a:rPr lang="en-GB" sz="2800" b="0" dirty="0">
                <a:latin typeface="Trebuchet MS" panose="020B0603020202020204" pitchFamily="34" charset="0"/>
                <a:ea typeface="Times New Roman" panose="02020603050405020304" pitchFamily="18" charset="0"/>
                <a:cs typeface="Times New Roman" panose="02020603050405020304" pitchFamily="18" charset="0"/>
              </a:rPr>
              <a:t>In 2022 secondary analysis of </a:t>
            </a:r>
            <a:r>
              <a:rPr lang="en-GB" sz="2800" b="0" dirty="0">
                <a:effectLst/>
                <a:latin typeface="Trebuchet MS" panose="020B0603020202020204" pitchFamily="34" charset="0"/>
                <a:ea typeface="Times New Roman" panose="02020603050405020304" pitchFamily="18" charset="0"/>
                <a:cs typeface="Times New Roman" panose="02020603050405020304" pitchFamily="18" charset="0"/>
              </a:rPr>
              <a:t>Millennium Cohort by RNIB showed that CYP with VI have lower wellbeing and poorer mental health than their fully sighted peers. At 17 CYP with VI were five times more likely to ‘feel depressed all or most of the time’ </a:t>
            </a:r>
          </a:p>
          <a:p>
            <a:r>
              <a:rPr lang="en-GB" sz="2800" b="0" dirty="0">
                <a:latin typeface="Trebuchet MS" panose="020B0603020202020204" pitchFamily="34" charset="0"/>
                <a:ea typeface="Times New Roman" panose="02020603050405020304" pitchFamily="18" charset="0"/>
                <a:cs typeface="Times New Roman" panose="02020603050405020304" pitchFamily="18" charset="0"/>
              </a:rPr>
              <a:t>Disabled </a:t>
            </a:r>
            <a:r>
              <a:rPr lang="en-GB" sz="2800" b="0" dirty="0">
                <a:effectLst/>
                <a:latin typeface="Trebuchet MS" panose="020B0603020202020204" pitchFamily="34" charset="0"/>
                <a:ea typeface="Times New Roman" panose="02020603050405020304" pitchFamily="18" charset="0"/>
                <a:cs typeface="Times New Roman" panose="02020603050405020304" pitchFamily="18" charset="0"/>
              </a:rPr>
              <a:t>children and young people aged 16-18 are over twice as likely to be not in employment, education, or training than their non-disabled peers. This rises to over four times as likely for those aged 19–24. </a:t>
            </a:r>
          </a:p>
          <a:p>
            <a:r>
              <a:rPr lang="en-GB" sz="2800" b="0" dirty="0">
                <a:latin typeface="Trebuchet MS" panose="020B0603020202020204" pitchFamily="34" charset="0"/>
                <a:ea typeface="Times New Roman" panose="02020603050405020304" pitchFamily="18" charset="0"/>
                <a:cs typeface="Times New Roman" panose="02020603050405020304" pitchFamily="18" charset="0"/>
              </a:rPr>
              <a:t>T</a:t>
            </a:r>
            <a:r>
              <a:rPr lang="en-GB" sz="2800" b="0" dirty="0">
                <a:effectLst/>
                <a:latin typeface="Trebuchet MS" panose="020B0603020202020204" pitchFamily="34" charset="0"/>
                <a:ea typeface="Times New Roman" panose="02020603050405020304" pitchFamily="18" charset="0"/>
                <a:cs typeface="Times New Roman" panose="02020603050405020304" pitchFamily="18" charset="0"/>
              </a:rPr>
              <a:t>here are only 1 in 4 blind and partially sighted people of working age who are in work. </a:t>
            </a:r>
            <a:endParaRPr lang="en-GB" sz="2800" b="0" dirty="0"/>
          </a:p>
        </p:txBody>
      </p:sp>
    </p:spTree>
    <p:extLst>
      <p:ext uri="{BB962C8B-B14F-4D97-AF65-F5344CB8AC3E}">
        <p14:creationId xmlns:p14="http://schemas.microsoft.com/office/powerpoint/2010/main" val="1354449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D2EB1-DDCD-CC44-A413-921EABCE9824}"/>
              </a:ext>
            </a:extLst>
          </p:cNvPr>
          <p:cNvSpPr>
            <a:spLocks noGrp="1"/>
          </p:cNvSpPr>
          <p:nvPr>
            <p:ph type="title"/>
          </p:nvPr>
        </p:nvSpPr>
        <p:spPr>
          <a:xfrm>
            <a:off x="512956" y="76200"/>
            <a:ext cx="11108473" cy="1300655"/>
          </a:xfrm>
        </p:spPr>
        <p:txBody>
          <a:bodyPr>
            <a:normAutofit fontScale="90000"/>
          </a:bodyPr>
          <a:lstStyle/>
          <a:p>
            <a:r>
              <a:rPr lang="en-GB" i="0" dirty="0">
                <a:solidFill>
                  <a:srgbClr val="000000"/>
                </a:solidFill>
                <a:effectLst/>
              </a:rPr>
              <a:t>Education Provision for Children and Young People with Vision Impairment in Wales (2024)</a:t>
            </a:r>
            <a:endParaRPr lang="en-GB" dirty="0"/>
          </a:p>
        </p:txBody>
      </p:sp>
      <p:sp>
        <p:nvSpPr>
          <p:cNvPr id="3" name="Content Placeholder 2">
            <a:extLst>
              <a:ext uri="{FF2B5EF4-FFF2-40B4-BE49-F238E27FC236}">
                <a16:creationId xmlns:a16="http://schemas.microsoft.com/office/drawing/2014/main" id="{46FE175D-4CAD-D121-4163-F0A72D20892A}"/>
              </a:ext>
            </a:extLst>
          </p:cNvPr>
          <p:cNvSpPr>
            <a:spLocks noGrp="1"/>
          </p:cNvSpPr>
          <p:nvPr>
            <p:ph idx="1"/>
          </p:nvPr>
        </p:nvSpPr>
        <p:spPr>
          <a:xfrm>
            <a:off x="189186" y="1103587"/>
            <a:ext cx="11750566" cy="5318234"/>
          </a:xfrm>
        </p:spPr>
        <p:txBody>
          <a:bodyPr/>
          <a:lstStyle/>
          <a:p>
            <a:pPr lvl="0">
              <a:spcAft>
                <a:spcPts val="600"/>
              </a:spcAft>
              <a:tabLst>
                <a:tab pos="228600" algn="l"/>
              </a:tabLst>
            </a:pPr>
            <a:endParaRPr lang="en-GB" sz="2400" b="0" dirty="0">
              <a:solidFill>
                <a:srgbClr val="000000"/>
              </a:solidFill>
              <a:latin typeface="Times New Roman" panose="02020603050405020304" pitchFamily="18" charset="0"/>
            </a:endParaRPr>
          </a:p>
          <a:p>
            <a:pPr lvl="0">
              <a:spcAft>
                <a:spcPts val="600"/>
              </a:spcAft>
              <a:tabLst>
                <a:tab pos="228600" algn="l"/>
              </a:tabLst>
            </a:pPr>
            <a:r>
              <a:rPr lang="en-GB" sz="2800" b="0" i="0" dirty="0">
                <a:solidFill>
                  <a:srgbClr val="000000"/>
                </a:solidFill>
                <a:effectLst/>
                <a:latin typeface="+mn-lt"/>
              </a:rPr>
              <a:t>1,674 </a:t>
            </a:r>
            <a:r>
              <a:rPr lang="en-GB" sz="2800" b="0" dirty="0">
                <a:solidFill>
                  <a:srgbClr val="000000"/>
                </a:solidFill>
                <a:latin typeface="+mn-lt"/>
              </a:rPr>
              <a:t>CYP</a:t>
            </a:r>
            <a:r>
              <a:rPr lang="en-GB" sz="2800" b="0" i="0" dirty="0">
                <a:solidFill>
                  <a:srgbClr val="000000"/>
                </a:solidFill>
                <a:effectLst/>
                <a:latin typeface="+mn-lt"/>
              </a:rPr>
              <a:t> on local authority VI service active caseloads</a:t>
            </a:r>
            <a:endParaRPr lang="en-GB" sz="2800" b="0" dirty="0">
              <a:effectLst/>
              <a:latin typeface="+mn-lt"/>
              <a:ea typeface="Times New Roman" panose="02020603050405020304" pitchFamily="18" charset="0"/>
              <a:cs typeface="Times New Roman" panose="02020603050405020304" pitchFamily="18" charset="0"/>
            </a:endParaRPr>
          </a:p>
          <a:p>
            <a:pPr marL="342900" lvl="0" indent="-342900">
              <a:spcAft>
                <a:spcPts val="600"/>
              </a:spcAft>
              <a:buFont typeface="Symbol" panose="05050102010706020507" pitchFamily="18" charset="2"/>
              <a:buChar char=""/>
              <a:tabLst>
                <a:tab pos="228600" algn="l"/>
              </a:tabLst>
            </a:pPr>
            <a:r>
              <a:rPr lang="en-GB" sz="2800" b="0" dirty="0">
                <a:effectLst/>
                <a:latin typeface="+mn-lt"/>
                <a:ea typeface="Times New Roman" panose="02020603050405020304" pitchFamily="18" charset="0"/>
                <a:cs typeface="Times New Roman" panose="02020603050405020304" pitchFamily="18" charset="0"/>
              </a:rPr>
              <a:t>Average Qualified Teacher of Children with Vision Impairment (QTVI) caseloads range from 21 to 85.</a:t>
            </a:r>
          </a:p>
          <a:p>
            <a:pPr marL="342900" lvl="0" indent="-342900">
              <a:spcAft>
                <a:spcPts val="600"/>
              </a:spcAft>
              <a:buFont typeface="Symbol" panose="05050102010706020507" pitchFamily="18" charset="2"/>
              <a:buChar char=""/>
              <a:tabLst>
                <a:tab pos="228600" algn="l"/>
              </a:tabLst>
            </a:pPr>
            <a:r>
              <a:rPr lang="en-GB" sz="2800" b="0" dirty="0">
                <a:effectLst/>
                <a:latin typeface="+mn-lt"/>
                <a:ea typeface="Times New Roman" panose="02020603050405020304" pitchFamily="18" charset="0"/>
                <a:cs typeface="Times New Roman" panose="02020603050405020304" pitchFamily="18" charset="0"/>
              </a:rPr>
              <a:t>Seven local authorities confirmed having 50 or more children or young people with vision impairment per QTVI.</a:t>
            </a:r>
          </a:p>
          <a:p>
            <a:pPr>
              <a:spcAft>
                <a:spcPts val="600"/>
              </a:spcAft>
              <a:tabLst>
                <a:tab pos="228600" algn="l"/>
              </a:tabLst>
            </a:pPr>
            <a:r>
              <a:rPr lang="en-GB" sz="2800" b="0" dirty="0">
                <a:effectLst/>
                <a:latin typeface="+mn-lt"/>
                <a:ea typeface="Times New Roman" panose="02020603050405020304" pitchFamily="18" charset="0"/>
                <a:cs typeface="Times New Roman" panose="02020603050405020304" pitchFamily="18" charset="0"/>
              </a:rPr>
              <a:t>455 </a:t>
            </a:r>
            <a:r>
              <a:rPr lang="en-GB" sz="2800" b="0" dirty="0">
                <a:latin typeface="+mn-lt"/>
                <a:ea typeface="Times New Roman" panose="02020603050405020304" pitchFamily="18" charset="0"/>
                <a:cs typeface="Times New Roman" panose="02020603050405020304" pitchFamily="18" charset="0"/>
              </a:rPr>
              <a:t>CYP</a:t>
            </a:r>
            <a:r>
              <a:rPr lang="en-GB" sz="2800" b="0" dirty="0">
                <a:effectLst/>
                <a:latin typeface="+mn-lt"/>
                <a:ea typeface="Times New Roman" panose="02020603050405020304" pitchFamily="18" charset="0"/>
                <a:cs typeface="Times New Roman" panose="02020603050405020304" pitchFamily="18" charset="0"/>
              </a:rPr>
              <a:t> currently on active habilitation caseloads</a:t>
            </a:r>
          </a:p>
          <a:p>
            <a:pPr marL="342900" lvl="0" indent="-342900">
              <a:spcAft>
                <a:spcPts val="600"/>
              </a:spcAft>
              <a:buFont typeface="Symbol" panose="05050102010706020507" pitchFamily="18" charset="2"/>
              <a:buChar char=""/>
              <a:tabLst>
                <a:tab pos="228600" algn="l"/>
              </a:tabLst>
            </a:pPr>
            <a:r>
              <a:rPr lang="en-GB" sz="2800" b="0" i="0" dirty="0">
                <a:solidFill>
                  <a:srgbClr val="000000"/>
                </a:solidFill>
                <a:effectLst/>
                <a:latin typeface="+mn-lt"/>
              </a:rPr>
              <a:t>The % of </a:t>
            </a:r>
            <a:r>
              <a:rPr lang="en-GB" sz="2800" b="0" dirty="0">
                <a:solidFill>
                  <a:srgbClr val="000000"/>
                </a:solidFill>
                <a:latin typeface="+mn-lt"/>
              </a:rPr>
              <a:t>CYP</a:t>
            </a:r>
            <a:r>
              <a:rPr lang="en-GB" sz="2800" b="0" i="0" dirty="0">
                <a:solidFill>
                  <a:srgbClr val="000000"/>
                </a:solidFill>
                <a:effectLst/>
                <a:latin typeface="+mn-lt"/>
              </a:rPr>
              <a:t> accessing habilitation varies from 14 to 100%</a:t>
            </a:r>
          </a:p>
          <a:p>
            <a:pPr marL="342900" indent="-342900">
              <a:spcAft>
                <a:spcPts val="600"/>
              </a:spcAft>
              <a:buFont typeface="Symbol" panose="05050102010706020507" pitchFamily="18" charset="2"/>
              <a:buChar char=""/>
              <a:tabLst>
                <a:tab pos="228600" algn="l"/>
              </a:tabLst>
            </a:pPr>
            <a:r>
              <a:rPr lang="en-GB" sz="2800" b="0" dirty="0">
                <a:effectLst/>
                <a:latin typeface="+mn-lt"/>
                <a:ea typeface="Times New Roman" panose="02020603050405020304" pitchFamily="18" charset="0"/>
                <a:cs typeface="Times New Roman" panose="02020603050405020304" pitchFamily="18" charset="0"/>
              </a:rPr>
              <a:t>There are 14.9 FTE Habilitation Specialists in Wales, I</a:t>
            </a:r>
            <a:r>
              <a:rPr lang="en-GB" sz="2800" b="0" i="0" dirty="0">
                <a:solidFill>
                  <a:srgbClr val="000000"/>
                </a:solidFill>
                <a:effectLst/>
                <a:latin typeface="+mn-lt"/>
              </a:rPr>
              <a:t>n four LAs, those delivering habilitation don’t have relevant qualification.</a:t>
            </a:r>
            <a:endParaRPr lang="en-GB" sz="2800" b="0" dirty="0">
              <a:effectLst/>
              <a:latin typeface="+mn-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1077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6B546-BB5B-41E0-9D41-CC0AB06EBD0B}"/>
              </a:ext>
            </a:extLst>
          </p:cNvPr>
          <p:cNvSpPr>
            <a:spLocks noGrp="1"/>
          </p:cNvSpPr>
          <p:nvPr>
            <p:ph type="title"/>
          </p:nvPr>
        </p:nvSpPr>
        <p:spPr>
          <a:xfrm>
            <a:off x="0" y="76201"/>
            <a:ext cx="12192000" cy="1143000"/>
          </a:xfrm>
        </p:spPr>
        <p:txBody>
          <a:bodyPr/>
          <a:lstStyle/>
          <a:p>
            <a:r>
              <a:rPr lang="en-GB" dirty="0"/>
              <a:t>Curriculum Framework for Vision Impairment </a:t>
            </a:r>
          </a:p>
        </p:txBody>
      </p:sp>
      <p:sp>
        <p:nvSpPr>
          <p:cNvPr id="3" name="Content Placeholder 2">
            <a:extLst>
              <a:ext uri="{FF2B5EF4-FFF2-40B4-BE49-F238E27FC236}">
                <a16:creationId xmlns:a16="http://schemas.microsoft.com/office/drawing/2014/main" id="{446B9895-6F26-89BA-9CCE-788794B61C37}"/>
              </a:ext>
            </a:extLst>
          </p:cNvPr>
          <p:cNvSpPr>
            <a:spLocks noGrp="1"/>
          </p:cNvSpPr>
          <p:nvPr>
            <p:ph idx="1"/>
          </p:nvPr>
        </p:nvSpPr>
        <p:spPr>
          <a:xfrm>
            <a:off x="525517" y="903891"/>
            <a:ext cx="11095912" cy="5507420"/>
          </a:xfrm>
        </p:spPr>
        <p:txBody>
          <a:bodyPr/>
          <a:lstStyle/>
          <a:p>
            <a:pPr marL="457200"/>
            <a:r>
              <a:rPr lang="en-GB" sz="3200" dirty="0">
                <a:latin typeface="+mn-lt"/>
              </a:rPr>
              <a:t>Area 5 Habilitation – orientation and mobility</a:t>
            </a:r>
          </a:p>
          <a:p>
            <a:pPr marL="342900" indent="-342900">
              <a:buFont typeface="Arial" panose="020B0604020202020204" pitchFamily="34" charset="0"/>
              <a:buChar char="•"/>
            </a:pPr>
            <a:r>
              <a:rPr lang="en-GB" sz="3200" b="0" dirty="0">
                <a:latin typeface="+mn-lt"/>
                <a:ea typeface="Times New Roman" panose="02020603050405020304" pitchFamily="18" charset="0"/>
                <a:cs typeface="Times New Roman" panose="02020603050405020304" pitchFamily="18" charset="0"/>
              </a:rPr>
              <a:t>U</a:t>
            </a:r>
            <a:r>
              <a:rPr lang="en-GB" sz="3200" b="0" dirty="0">
                <a:effectLst/>
                <a:latin typeface="+mn-lt"/>
                <a:ea typeface="Times New Roman" panose="02020603050405020304" pitchFamily="18" charset="0"/>
                <a:cs typeface="Times New Roman" panose="02020603050405020304" pitchFamily="18" charset="0"/>
              </a:rPr>
              <a:t>nderstanding how body parts move</a:t>
            </a:r>
          </a:p>
          <a:p>
            <a:pPr marL="342900" indent="-342900">
              <a:buFont typeface="Arial" panose="020B0604020202020204" pitchFamily="34" charset="0"/>
              <a:buChar char="•"/>
            </a:pPr>
            <a:r>
              <a:rPr lang="en-GB" sz="3200" b="0" dirty="0">
                <a:latin typeface="+mn-lt"/>
                <a:ea typeface="Times New Roman" panose="02020603050405020304" pitchFamily="18" charset="0"/>
                <a:cs typeface="Times New Roman" panose="02020603050405020304" pitchFamily="18" charset="0"/>
              </a:rPr>
              <a:t>S</a:t>
            </a:r>
            <a:r>
              <a:rPr lang="en-GB" sz="3200" b="0" dirty="0">
                <a:effectLst/>
                <a:latin typeface="+mn-lt"/>
                <a:ea typeface="Times New Roman" panose="02020603050405020304" pitchFamily="18" charset="0"/>
                <a:cs typeface="Times New Roman" panose="02020603050405020304" pitchFamily="18" charset="0"/>
              </a:rPr>
              <a:t>patial concepts and orientation </a:t>
            </a:r>
          </a:p>
          <a:p>
            <a:pPr marL="342900" indent="-342900">
              <a:buFont typeface="Arial" panose="020B0604020202020204" pitchFamily="34" charset="0"/>
              <a:buChar char="•"/>
            </a:pPr>
            <a:r>
              <a:rPr lang="en-GB" sz="3200" b="0" dirty="0">
                <a:effectLst/>
                <a:latin typeface="+mn-lt"/>
                <a:ea typeface="Times New Roman" panose="02020603050405020304" pitchFamily="18" charset="0"/>
                <a:cs typeface="Times New Roman" panose="02020603050405020304" pitchFamily="18" charset="0"/>
              </a:rPr>
              <a:t>Listening skills and identifying sounds</a:t>
            </a:r>
            <a:endParaRPr lang="en-GB" sz="3200" b="0" dirty="0">
              <a:latin typeface="+mn-lt"/>
              <a:ea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GB" sz="3200" b="0" dirty="0">
                <a:effectLst/>
                <a:latin typeface="+mn-lt"/>
                <a:ea typeface="Times New Roman" panose="02020603050405020304" pitchFamily="18" charset="0"/>
                <a:cs typeface="Times New Roman" panose="02020603050405020304" pitchFamily="18" charset="0"/>
              </a:rPr>
              <a:t>Motor skills development</a:t>
            </a:r>
          </a:p>
          <a:p>
            <a:pPr marL="342900" indent="-342900">
              <a:buFont typeface="Arial" panose="020B0604020202020204" pitchFamily="34" charset="0"/>
              <a:buChar char="•"/>
            </a:pPr>
            <a:r>
              <a:rPr lang="en-GB" sz="3200" b="0" dirty="0">
                <a:effectLst/>
                <a:latin typeface="+mn-lt"/>
                <a:ea typeface="Times New Roman" panose="02020603050405020304" pitchFamily="18" charset="0"/>
                <a:cs typeface="Times New Roman" panose="02020603050405020304" pitchFamily="18" charset="0"/>
              </a:rPr>
              <a:t>Cane skills and navigating a new place inside and out</a:t>
            </a:r>
          </a:p>
          <a:p>
            <a:pPr marL="342900" indent="-342900">
              <a:buFont typeface="Arial" panose="020B0604020202020204" pitchFamily="34" charset="0"/>
              <a:buChar char="•"/>
            </a:pPr>
            <a:r>
              <a:rPr lang="en-GB" sz="3200" b="0" dirty="0">
                <a:latin typeface="+mn-lt"/>
                <a:ea typeface="Times New Roman" panose="02020603050405020304" pitchFamily="18" charset="0"/>
                <a:cs typeface="Times New Roman" panose="02020603050405020304" pitchFamily="18" charset="0"/>
              </a:rPr>
              <a:t>P</a:t>
            </a:r>
            <a:r>
              <a:rPr lang="en-GB" sz="3200" b="0" dirty="0">
                <a:effectLst/>
                <a:latin typeface="+mn-lt"/>
                <a:ea typeface="Times New Roman" panose="02020603050405020304" pitchFamily="18" charset="0"/>
                <a:cs typeface="Times New Roman" panose="02020603050405020304" pitchFamily="18" charset="0"/>
              </a:rPr>
              <a:t>lanning safe routes; road safety;  using public transport.</a:t>
            </a:r>
          </a:p>
          <a:p>
            <a:pPr marL="342900" indent="-342900">
              <a:buFont typeface="Arial" panose="020B0604020202020204" pitchFamily="34" charset="0"/>
              <a:buChar char="•"/>
            </a:pPr>
            <a:r>
              <a:rPr lang="en-GB" sz="3200" b="0" dirty="0">
                <a:effectLst/>
                <a:latin typeface="+mn-lt"/>
                <a:ea typeface="Times New Roman" panose="02020603050405020304" pitchFamily="18" charset="0"/>
                <a:cs typeface="Times New Roman" panose="02020603050405020304" pitchFamily="18" charset="0"/>
              </a:rPr>
              <a:t>Using a sighted guide and mobility aids</a:t>
            </a:r>
            <a:endParaRPr lang="en-GB" sz="3200" b="0" dirty="0">
              <a:latin typeface="+mn-lt"/>
            </a:endParaRPr>
          </a:p>
        </p:txBody>
      </p:sp>
    </p:spTree>
    <p:extLst>
      <p:ext uri="{BB962C8B-B14F-4D97-AF65-F5344CB8AC3E}">
        <p14:creationId xmlns:p14="http://schemas.microsoft.com/office/powerpoint/2010/main" val="997734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14484-2EAF-937C-F51A-DC17933C5B8A}"/>
              </a:ext>
            </a:extLst>
          </p:cNvPr>
          <p:cNvSpPr>
            <a:spLocks noGrp="1"/>
          </p:cNvSpPr>
          <p:nvPr>
            <p:ph type="title"/>
          </p:nvPr>
        </p:nvSpPr>
        <p:spPr>
          <a:xfrm>
            <a:off x="378372" y="76200"/>
            <a:ext cx="11445766" cy="1500352"/>
          </a:xfrm>
        </p:spPr>
        <p:txBody>
          <a:bodyPr>
            <a:normAutofit/>
          </a:bodyPr>
          <a:lstStyle/>
          <a:p>
            <a:r>
              <a:rPr lang="en-GB" dirty="0"/>
              <a:t>Area 6 – developing day to day life skills</a:t>
            </a:r>
          </a:p>
        </p:txBody>
      </p:sp>
      <p:sp>
        <p:nvSpPr>
          <p:cNvPr id="3" name="Content Placeholder 2">
            <a:extLst>
              <a:ext uri="{FF2B5EF4-FFF2-40B4-BE49-F238E27FC236}">
                <a16:creationId xmlns:a16="http://schemas.microsoft.com/office/drawing/2014/main" id="{3314837D-50A0-0A5E-79E9-9C5C1FC46381}"/>
              </a:ext>
            </a:extLst>
          </p:cNvPr>
          <p:cNvSpPr>
            <a:spLocks noGrp="1"/>
          </p:cNvSpPr>
          <p:nvPr>
            <p:ph idx="1"/>
          </p:nvPr>
        </p:nvSpPr>
        <p:spPr>
          <a:xfrm>
            <a:off x="367862" y="683172"/>
            <a:ext cx="11813627" cy="5292327"/>
          </a:xfrm>
        </p:spPr>
        <p:txBody>
          <a:bodyPr/>
          <a:lstStyle/>
          <a:p>
            <a:pPr lvl="0"/>
            <a:endParaRPr lang="en-GB" sz="2400" b="0"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n-GB" sz="3200" b="0" dirty="0">
                <a:effectLst/>
                <a:latin typeface="+mn-lt"/>
                <a:ea typeface="Times New Roman" panose="02020603050405020304" pitchFamily="18" charset="0"/>
                <a:cs typeface="Times New Roman" panose="02020603050405020304" pitchFamily="18" charset="0"/>
              </a:rPr>
              <a:t>Personal care skills </a:t>
            </a:r>
          </a:p>
          <a:p>
            <a:pPr marL="342900" lvl="0" indent="-342900">
              <a:buFont typeface="Symbol" panose="05050102010706020507" pitchFamily="18" charset="2"/>
              <a:buChar char=""/>
            </a:pPr>
            <a:r>
              <a:rPr lang="en-GB" sz="3200" b="0" dirty="0">
                <a:effectLst/>
                <a:latin typeface="+mn-lt"/>
                <a:ea typeface="Times New Roman" panose="02020603050405020304" pitchFamily="18" charset="0"/>
                <a:cs typeface="Times New Roman" panose="02020603050405020304" pitchFamily="18" charset="0"/>
              </a:rPr>
              <a:t>Eating, using cutlery</a:t>
            </a:r>
          </a:p>
          <a:p>
            <a:pPr marL="342900" lvl="0" indent="-342900">
              <a:buFont typeface="Symbol" panose="05050102010706020507" pitchFamily="18" charset="2"/>
              <a:buChar char=""/>
            </a:pPr>
            <a:r>
              <a:rPr lang="en-GB" sz="3200" b="0" dirty="0">
                <a:effectLst/>
                <a:latin typeface="+mn-lt"/>
                <a:ea typeface="Times New Roman" panose="02020603050405020304" pitchFamily="18" charset="0"/>
                <a:cs typeface="Times New Roman" panose="02020603050405020304" pitchFamily="18" charset="0"/>
              </a:rPr>
              <a:t>Kitchen skills - Cooking and food preparation</a:t>
            </a:r>
          </a:p>
          <a:p>
            <a:pPr marL="342900" lvl="0" indent="-342900">
              <a:buFont typeface="Symbol" panose="05050102010706020507" pitchFamily="18" charset="2"/>
              <a:buChar char=""/>
            </a:pPr>
            <a:r>
              <a:rPr lang="en-GB" sz="3200" b="0" dirty="0">
                <a:effectLst/>
                <a:latin typeface="+mn-lt"/>
                <a:ea typeface="Times New Roman" panose="02020603050405020304" pitchFamily="18" charset="0"/>
                <a:cs typeface="Times New Roman" panose="02020603050405020304" pitchFamily="18" charset="0"/>
              </a:rPr>
              <a:t>Social and emotional skills, including making and maintaining relationships.</a:t>
            </a:r>
          </a:p>
          <a:p>
            <a:pPr marL="342900" lvl="0" indent="-342900">
              <a:buFont typeface="Symbol" panose="05050102010706020507" pitchFamily="18" charset="2"/>
              <a:buChar char=""/>
            </a:pPr>
            <a:r>
              <a:rPr lang="en-GB" sz="3200" b="0" dirty="0">
                <a:effectLst/>
                <a:latin typeface="+mn-lt"/>
                <a:ea typeface="Times New Roman" panose="02020603050405020304" pitchFamily="18" charset="0"/>
                <a:cs typeface="Times New Roman" panose="02020603050405020304" pitchFamily="18" charset="0"/>
              </a:rPr>
              <a:t>Money management and shopping skills</a:t>
            </a:r>
          </a:p>
          <a:p>
            <a:pPr marL="342900" lvl="0" indent="-342900">
              <a:buFont typeface="Symbol" panose="05050102010706020507" pitchFamily="18" charset="2"/>
              <a:buChar char=""/>
            </a:pPr>
            <a:r>
              <a:rPr lang="en-GB" sz="3200" b="0" dirty="0">
                <a:effectLst/>
                <a:latin typeface="+mn-lt"/>
                <a:ea typeface="Times New Roman" panose="02020603050405020304" pitchFamily="18" charset="0"/>
                <a:cs typeface="Times New Roman" panose="02020603050405020304" pitchFamily="18" charset="0"/>
              </a:rPr>
              <a:t>Help getting to know new places and managing life changes</a:t>
            </a:r>
          </a:p>
          <a:p>
            <a:pPr marL="342900" lvl="0" indent="-342900">
              <a:buFont typeface="Symbol" panose="05050102010706020507" pitchFamily="18" charset="2"/>
              <a:buChar char=""/>
            </a:pPr>
            <a:r>
              <a:rPr lang="en-GB" sz="3200" b="0" dirty="0">
                <a:effectLst/>
                <a:latin typeface="+mn-lt"/>
                <a:ea typeface="Times New Roman" panose="02020603050405020304" pitchFamily="18" charset="0"/>
                <a:cs typeface="Times New Roman" panose="02020603050405020304" pitchFamily="18" charset="0"/>
              </a:rPr>
              <a:t>Organisational skills and self advocacy skills</a:t>
            </a:r>
          </a:p>
          <a:p>
            <a:pPr lvl="0"/>
            <a:endParaRPr lang="en-GB" sz="2400" b="0" dirty="0">
              <a:effectLst/>
              <a:latin typeface="+mn-lt"/>
              <a:ea typeface="Times New Roman" panose="02020603050405020304" pitchFamily="18" charset="0"/>
              <a:cs typeface="Times New Roman" panose="02020603050405020304" pitchFamily="18" charset="0"/>
            </a:endParaRPr>
          </a:p>
          <a:p>
            <a:pPr marL="457200"/>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r>
              <a:rPr lang="en-GB" sz="1800" dirty="0">
                <a:effectLst/>
                <a:latin typeface="Arial" panose="020B0604020202020204" pitchFamily="34" charset="0"/>
                <a:ea typeface="Times New Roman" panose="02020603050405020304" pitchFamily="18" charset="0"/>
                <a:cs typeface="Times New Roman" panose="02020603050405020304" pitchFamily="18" charset="0"/>
              </a:rPr>
              <a:t> </a:t>
            </a:r>
          </a:p>
          <a:p>
            <a:pPr marL="457200"/>
            <a:r>
              <a:rPr lang="en-GB" sz="1800" dirty="0">
                <a:effectLst/>
                <a:latin typeface="Arial" panose="020B0604020202020204" pitchFamily="34" charset="0"/>
                <a:ea typeface="Times New Roman" panose="02020603050405020304" pitchFamily="18" charset="0"/>
                <a:cs typeface="Times New Roman" panose="02020603050405020304" pitchFamily="18" charset="0"/>
              </a:rPr>
              <a:t> </a:t>
            </a:r>
          </a:p>
          <a:p>
            <a:pPr marL="457200"/>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endParaRPr lang="en-GB" b="0" dirty="0"/>
          </a:p>
        </p:txBody>
      </p:sp>
    </p:spTree>
    <p:extLst>
      <p:ext uri="{BB962C8B-B14F-4D97-AF65-F5344CB8AC3E}">
        <p14:creationId xmlns:p14="http://schemas.microsoft.com/office/powerpoint/2010/main" val="2178088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77951-CC93-E997-3C3C-21B3BC090252}"/>
              </a:ext>
            </a:extLst>
          </p:cNvPr>
          <p:cNvSpPr>
            <a:spLocks noGrp="1"/>
          </p:cNvSpPr>
          <p:nvPr>
            <p:ph type="title"/>
          </p:nvPr>
        </p:nvSpPr>
        <p:spPr>
          <a:xfrm>
            <a:off x="512956" y="76201"/>
            <a:ext cx="11108473" cy="1016875"/>
          </a:xfrm>
        </p:spPr>
        <p:txBody>
          <a:bodyPr/>
          <a:lstStyle/>
          <a:p>
            <a:r>
              <a:rPr lang="en-GB" dirty="0"/>
              <a:t>Harry from Pembrokeshire</a:t>
            </a:r>
          </a:p>
        </p:txBody>
      </p:sp>
      <p:sp>
        <p:nvSpPr>
          <p:cNvPr id="3" name="Content Placeholder 2">
            <a:extLst>
              <a:ext uri="{FF2B5EF4-FFF2-40B4-BE49-F238E27FC236}">
                <a16:creationId xmlns:a16="http://schemas.microsoft.com/office/drawing/2014/main" id="{67E70649-BCB6-E76A-BAD1-80022A7D882A}"/>
              </a:ext>
            </a:extLst>
          </p:cNvPr>
          <p:cNvSpPr>
            <a:spLocks noGrp="1"/>
          </p:cNvSpPr>
          <p:nvPr>
            <p:ph idx="1"/>
          </p:nvPr>
        </p:nvSpPr>
        <p:spPr>
          <a:xfrm>
            <a:off x="512956" y="1093075"/>
            <a:ext cx="11108473" cy="6831723"/>
          </a:xfrm>
        </p:spPr>
        <p:txBody>
          <a:bodyPr/>
          <a:lstStyle/>
          <a:p>
            <a:r>
              <a:rPr lang="en-GB" sz="2800" b="0" dirty="0">
                <a:latin typeface="+mn-lt"/>
              </a:rPr>
              <a:t>Kate met Harry when he was 15 –he told her he wanted to do an animal care college course after GCSE. </a:t>
            </a:r>
          </a:p>
          <a:p>
            <a:r>
              <a:rPr lang="en-GB" sz="2800" b="0" dirty="0">
                <a:latin typeface="+mn-lt"/>
              </a:rPr>
              <a:t>Kate initially concentrated on independent living skills</a:t>
            </a:r>
          </a:p>
          <a:p>
            <a:r>
              <a:rPr lang="en-GB" sz="2800" b="0" dirty="0">
                <a:effectLst/>
                <a:latin typeface="+mn-lt"/>
                <a:ea typeface="Calibri" panose="020F0502020204030204" pitchFamily="34" charset="0"/>
                <a:cs typeface="Times New Roman" panose="02020603050405020304" pitchFamily="18" charset="0"/>
              </a:rPr>
              <a:t>She discovered he was having difficulty with accessing steps, stairs, kerbs, along with pavement furniture, especially in the dark. </a:t>
            </a:r>
          </a:p>
          <a:p>
            <a:r>
              <a:rPr lang="en-GB" sz="2800" b="0" dirty="0">
                <a:latin typeface="+mn-lt"/>
                <a:ea typeface="Calibri" panose="020F0502020204030204" pitchFamily="34" charset="0"/>
                <a:cs typeface="Times New Roman" panose="02020603050405020304" pitchFamily="18" charset="0"/>
              </a:rPr>
              <a:t>He f</a:t>
            </a:r>
            <a:r>
              <a:rPr lang="en-GB" sz="2800" b="0" dirty="0">
                <a:effectLst/>
                <a:latin typeface="+mn-lt"/>
                <a:ea typeface="Calibri" panose="020F0502020204030204" pitchFamily="34" charset="0"/>
                <a:cs typeface="Times New Roman" panose="02020603050405020304" pitchFamily="18" charset="0"/>
              </a:rPr>
              <a:t>ound busy places difficult, didn’t go out with his friends for fear of tripping and bumping into things and making himself look a fool.</a:t>
            </a:r>
          </a:p>
          <a:p>
            <a:r>
              <a:rPr lang="en-GB" sz="2800" b="0" dirty="0">
                <a:latin typeface="+mn-lt"/>
                <a:ea typeface="Calibri" panose="020F0502020204030204" pitchFamily="34" charset="0"/>
                <a:cs typeface="Times New Roman" panose="02020603050405020304" pitchFamily="18" charset="0"/>
              </a:rPr>
              <a:t>Kate i</a:t>
            </a:r>
            <a:r>
              <a:rPr lang="en-GB" sz="2800" b="0" dirty="0">
                <a:effectLst/>
                <a:latin typeface="+mn-lt"/>
                <a:ea typeface="Calibri" panose="020F0502020204030204" pitchFamily="34" charset="0"/>
                <a:cs typeface="Times New Roman" panose="02020603050405020304" pitchFamily="18" charset="0"/>
              </a:rPr>
              <a:t>ntroduced long cane which found objects Harry missed, boosted his confidence and encouraged him to go out, giving him an ‘I can’ attitude.  </a:t>
            </a:r>
          </a:p>
          <a:p>
            <a:endParaRPr lang="en-GB" sz="1800" dirty="0">
              <a:effectLst/>
              <a:latin typeface="Aptos" panose="020B0004020202020204" pitchFamily="34" charset="0"/>
              <a:ea typeface="Calibri" panose="020F0502020204030204" pitchFamily="34" charset="0"/>
              <a:cs typeface="Aptos" panose="020B0004020202020204" pitchFamily="34" charset="0"/>
            </a:endParaRPr>
          </a:p>
          <a:p>
            <a:endParaRPr lang="en-GB" sz="1800" dirty="0">
              <a:effectLst/>
              <a:latin typeface="Aptos" panose="020B0004020202020204" pitchFamily="34" charset="0"/>
              <a:ea typeface="Calibri" panose="020F0502020204030204" pitchFamily="34" charset="0"/>
              <a:cs typeface="Aptos" panose="020B0004020202020204" pitchFamily="34" charset="0"/>
            </a:endParaRPr>
          </a:p>
          <a:p>
            <a:endParaRPr lang="en-GB" dirty="0"/>
          </a:p>
          <a:p>
            <a:endParaRPr lang="en-GB" dirty="0"/>
          </a:p>
          <a:p>
            <a:endParaRPr lang="en-GB" dirty="0"/>
          </a:p>
        </p:txBody>
      </p:sp>
    </p:spTree>
    <p:extLst>
      <p:ext uri="{BB962C8B-B14F-4D97-AF65-F5344CB8AC3E}">
        <p14:creationId xmlns:p14="http://schemas.microsoft.com/office/powerpoint/2010/main" val="1573663863"/>
      </p:ext>
    </p:extLst>
  </p:cSld>
  <p:clrMapOvr>
    <a:masterClrMapping/>
  </p:clrMapOvr>
</p:sld>
</file>

<file path=ppt/theme/theme1.xml><?xml version="1.0" encoding="utf-8"?>
<a:theme xmlns:a="http://schemas.openxmlformats.org/drawingml/2006/main" name="Office Theme">
  <a:themeElements>
    <a:clrScheme name="GD 2021 Final">
      <a:dk1>
        <a:srgbClr val="011B56"/>
      </a:dk1>
      <a:lt1>
        <a:srgbClr val="FEFFFE"/>
      </a:lt1>
      <a:dk2>
        <a:srgbClr val="001B56"/>
      </a:dk2>
      <a:lt2>
        <a:srgbClr val="FEFFFE"/>
      </a:lt2>
      <a:accent1>
        <a:srgbClr val="FFDE7F"/>
      </a:accent1>
      <a:accent2>
        <a:srgbClr val="8FD8FE"/>
      </a:accent2>
      <a:accent3>
        <a:srgbClr val="E8EC46"/>
      </a:accent3>
      <a:accent4>
        <a:srgbClr val="FDA971"/>
      </a:accent4>
      <a:accent5>
        <a:srgbClr val="FEA3C7"/>
      </a:accent5>
      <a:accent6>
        <a:srgbClr val="FEFFFE"/>
      </a:accent6>
      <a:hlink>
        <a:srgbClr val="001B57"/>
      </a:hlink>
      <a:folHlink>
        <a:srgbClr val="001B57"/>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D4EDDBAEDA9D499B9F6383B73A6704" ma:contentTypeVersion="15" ma:contentTypeDescription="Create a new document." ma:contentTypeScope="" ma:versionID="859f4ec4d43cd3d09dae2d190413c42c">
  <xsd:schema xmlns:xsd="http://www.w3.org/2001/XMLSchema" xmlns:xs="http://www.w3.org/2001/XMLSchema" xmlns:p="http://schemas.microsoft.com/office/2006/metadata/properties" xmlns:ns2="32f0c94a-819f-4270-be54-8f20d12c5f78" xmlns:ns3="9f514e85-246f-41a1-b936-c863447846eb" targetNamespace="http://schemas.microsoft.com/office/2006/metadata/properties" ma:root="true" ma:fieldsID="c20d887187c3d566832b8b709c1085b3" ns2:_="" ns3:_="">
    <xsd:import namespace="32f0c94a-819f-4270-be54-8f20d12c5f78"/>
    <xsd:import namespace="9f514e85-246f-41a1-b936-c863447846e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LengthInSecond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f0c94a-819f-4270-be54-8f20d12c5f7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3dfab7ff-493e-4f05-914a-34e092f24bb1}" ma:internalName="TaxCatchAll" ma:showField="CatchAllData" ma:web="32f0c94a-819f-4270-be54-8f20d12c5f7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f514e85-246f-41a1-b936-c863447846e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4ab117e7-6f4a-42cd-b5da-bc305b27d27a"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2f0c94a-819f-4270-be54-8f20d12c5f78" xsi:nil="true"/>
    <lcf76f155ced4ddcb4097134ff3c332f xmlns="9f514e85-246f-41a1-b936-c863447846e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305CE9B-9AFA-4778-A764-33FC961C7F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f0c94a-819f-4270-be54-8f20d12c5f78"/>
    <ds:schemaRef ds:uri="9f514e85-246f-41a1-b936-c863447846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0F8E41-D7BA-4084-81B0-309C78E0492E}">
  <ds:schemaRefs>
    <ds:schemaRef ds:uri="http://schemas.microsoft.com/sharepoint/v3/contenttype/forms"/>
  </ds:schemaRefs>
</ds:datastoreItem>
</file>

<file path=customXml/itemProps3.xml><?xml version="1.0" encoding="utf-8"?>
<ds:datastoreItem xmlns:ds="http://schemas.openxmlformats.org/officeDocument/2006/customXml" ds:itemID="{6CE360A7-7AE1-46AE-B40A-040E8C0C2543}">
  <ds:schemaRefs>
    <ds:schemaRef ds:uri="http://purl.org/dc/terms/"/>
    <ds:schemaRef ds:uri="http://www.w3.org/XML/1998/namespace"/>
    <ds:schemaRef ds:uri="32f0c94a-819f-4270-be54-8f20d12c5f78"/>
    <ds:schemaRef ds:uri="http://schemas.microsoft.com/office/2006/documentManagement/types"/>
    <ds:schemaRef ds:uri="http://schemas.microsoft.com/office/infopath/2007/PartnerControls"/>
    <ds:schemaRef ds:uri="9f514e85-246f-41a1-b936-c863447846eb"/>
    <ds:schemaRef ds:uri="http://schemas.microsoft.com/office/2006/metadata/properties"/>
    <ds:schemaRef ds:uri="http://schemas.openxmlformats.org/package/2006/metadata/core-propertie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8843</TotalTime>
  <Words>1881</Words>
  <Application>Microsoft Macintosh PowerPoint</Application>
  <PresentationFormat>Widescreen</PresentationFormat>
  <Paragraphs>138</Paragraphs>
  <Slides>13</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Arial</vt:lpstr>
      <vt:lpstr>Calibri</vt:lpstr>
      <vt:lpstr>Symbol</vt:lpstr>
      <vt:lpstr>Times New Roman</vt:lpstr>
      <vt:lpstr>Trebuchet MS</vt:lpstr>
      <vt:lpstr>Office Theme</vt:lpstr>
      <vt:lpstr>Habilitation – skills for learning and life </vt:lpstr>
      <vt:lpstr>  Good morning conference!  </vt:lpstr>
      <vt:lpstr>About 80%</vt:lpstr>
      <vt:lpstr>What is habilitation? </vt:lpstr>
      <vt:lpstr>Impact of Vision Impairment on Children</vt:lpstr>
      <vt:lpstr>Education Provision for Children and Young People with Vision Impairment in Wales (2024)</vt:lpstr>
      <vt:lpstr>Curriculum Framework for Vision Impairment </vt:lpstr>
      <vt:lpstr>Area 6 – developing day to day life skills</vt:lpstr>
      <vt:lpstr>Harry from Pembrokeshire</vt:lpstr>
      <vt:lpstr> </vt:lpstr>
      <vt:lpstr> Statement from Harry’s family</vt:lpstr>
      <vt:lpstr>We call on Welsh Government to: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Template</dc:title>
  <dc:creator>Microsoft Office User</dc:creator>
  <cp:lastModifiedBy>Owen Williams</cp:lastModifiedBy>
  <cp:revision>20</cp:revision>
  <dcterms:created xsi:type="dcterms:W3CDTF">2021-02-10T09:19:30Z</dcterms:created>
  <dcterms:modified xsi:type="dcterms:W3CDTF">2024-11-06T08:53:15Z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0x01010066D4EDDBAEDA9D499B9F6383B73A6704</vt:lpwstr>
  </property>
  <property fmtid="{D5CDD505-2E9C-101B-9397-08002B2CF9AE}" pid="3" name="Subject Keywords">
    <vt:lpwstr>334;#Microsoft|873b9724-d824-4917-ac9a-9838694d791a;#330;#Accessibility|670cea10-e685-4b85-81dd-32e7a03b9c54;#32;#Information Services|cf5b74d7-c84b-4765-a961-156074430279;#27;#Business and Finance Services|413af60b-72c2-4332-8a62-025c903a1e39</vt:lpwstr>
  </property>
  <property fmtid="{D5CDD505-2E9C-101B-9397-08002B2CF9AE}" pid="4" name="MediaServiceImageTags">
    <vt:lpwstr/>
  </property>
</Properties>
</file>